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57" r:id="rId3"/>
    <p:sldId id="259" r:id="rId4"/>
    <p:sldId id="258" r:id="rId5"/>
    <p:sldId id="260" r:id="rId6"/>
    <p:sldId id="261" r:id="rId7"/>
    <p:sldId id="264" r:id="rId8"/>
    <p:sldId id="265" r:id="rId9"/>
    <p:sldId id="266" r:id="rId10"/>
    <p:sldId id="262" r:id="rId11"/>
    <p:sldId id="263" r:id="rId12"/>
    <p:sldId id="267" r:id="rId13"/>
    <p:sldId id="268" r:id="rId14"/>
    <p:sldId id="280" r:id="rId15"/>
    <p:sldId id="281" r:id="rId16"/>
    <p:sldId id="271" r:id="rId17"/>
    <p:sldId id="272" r:id="rId18"/>
    <p:sldId id="290" r:id="rId19"/>
    <p:sldId id="283" r:id="rId20"/>
    <p:sldId id="274" r:id="rId21"/>
    <p:sldId id="275" r:id="rId22"/>
    <p:sldId id="284" r:id="rId23"/>
    <p:sldId id="285" r:id="rId24"/>
    <p:sldId id="286" r:id="rId25"/>
    <p:sldId id="287" r:id="rId26"/>
    <p:sldId id="288" r:id="rId27"/>
    <p:sldId id="289" r:id="rId28"/>
    <p:sldId id="276" r:id="rId29"/>
    <p:sldId id="277" r:id="rId30"/>
    <p:sldId id="278" r:id="rId31"/>
    <p:sldId id="279" r:id="rId32"/>
  </p:sldIdLst>
  <p:sldSz cx="9144000" cy="6858000" type="screen4x3"/>
  <p:notesSz cx="7077075" cy="90281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58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140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5140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F22EB8-F7AD-4E1A-9965-F2630CE969D1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82700" y="677863"/>
            <a:ext cx="4511675" cy="3384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288354"/>
            <a:ext cx="5661660" cy="40626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75140"/>
            <a:ext cx="3066733" cy="4514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575140"/>
            <a:ext cx="3066733" cy="4514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A43588-5489-4F1B-8DF8-5BC3B69B7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46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43588-5489-4F1B-8DF8-5BC3B69B7D3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5712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43588-5489-4F1B-8DF8-5BC3B69B7D3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5639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43588-5489-4F1B-8DF8-5BC3B69B7D3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2553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43588-5489-4F1B-8DF8-5BC3B69B7D3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5773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43588-5489-4F1B-8DF8-5BC3B69B7D3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7673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43588-5489-4F1B-8DF8-5BC3B69B7D3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0999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43588-5489-4F1B-8DF8-5BC3B69B7D3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7317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43588-5489-4F1B-8DF8-5BC3B69B7D3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0971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43588-5489-4F1B-8DF8-5BC3B69B7D3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8848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43588-5489-4F1B-8DF8-5BC3B69B7D3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71107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43588-5489-4F1B-8DF8-5BC3B69B7D3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602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43588-5489-4F1B-8DF8-5BC3B69B7D3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85497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43588-5489-4F1B-8DF8-5BC3B69B7D3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53390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43588-5489-4F1B-8DF8-5BC3B69B7D3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81813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43588-5489-4F1B-8DF8-5BC3B69B7D3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72593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43588-5489-4F1B-8DF8-5BC3B69B7D3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40087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43588-5489-4F1B-8DF8-5BC3B69B7D31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0611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43588-5489-4F1B-8DF8-5BC3B69B7D31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24388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43588-5489-4F1B-8DF8-5BC3B69B7D31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16647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43588-5489-4F1B-8DF8-5BC3B69B7D31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12113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43588-5489-4F1B-8DF8-5BC3B69B7D31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51671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43588-5489-4F1B-8DF8-5BC3B69B7D31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9777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43588-5489-4F1B-8DF8-5BC3B69B7D3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99811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43588-5489-4F1B-8DF8-5BC3B69B7D31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71308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43588-5489-4F1B-8DF8-5BC3B69B7D31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3282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43588-5489-4F1B-8DF8-5BC3B69B7D3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940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43588-5489-4F1B-8DF8-5BC3B69B7D3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2557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43588-5489-4F1B-8DF8-5BC3B69B7D3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4054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43588-5489-4F1B-8DF8-5BC3B69B7D3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9332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43588-5489-4F1B-8DF8-5BC3B69B7D3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6244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43588-5489-4F1B-8DF8-5BC3B69B7D3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963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8CB78-6A8B-46FC-8728-245C0A3C8465}" type="datetimeFigureOut">
              <a:rPr lang="en-US" smtClean="0"/>
              <a:t>7/23/2016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094C1-017F-4039-AA5A-8ABA7900C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192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8CB78-6A8B-46FC-8728-245C0A3C8465}" type="datetimeFigureOut">
              <a:rPr lang="en-US" smtClean="0"/>
              <a:t>7/23/2016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094C1-017F-4039-AA5A-8ABA7900C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355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8CB78-6A8B-46FC-8728-245C0A3C8465}" type="datetimeFigureOut">
              <a:rPr lang="en-US" smtClean="0"/>
              <a:t>7/23/2016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094C1-017F-4039-AA5A-8ABA7900C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563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8CB78-6A8B-46FC-8728-245C0A3C8465}" type="datetimeFigureOut">
              <a:rPr lang="en-US" smtClean="0"/>
              <a:t>7/23/2016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094C1-017F-4039-AA5A-8ABA7900C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06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8CB78-6A8B-46FC-8728-245C0A3C8465}" type="datetimeFigureOut">
              <a:rPr lang="en-US" smtClean="0"/>
              <a:t>7/23/2016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094C1-017F-4039-AA5A-8ABA7900C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090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8CB78-6A8B-46FC-8728-245C0A3C8465}" type="datetimeFigureOut">
              <a:rPr lang="en-US" smtClean="0"/>
              <a:t>7/23/2016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094C1-017F-4039-AA5A-8ABA7900C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036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8CB78-6A8B-46FC-8728-245C0A3C8465}" type="datetimeFigureOut">
              <a:rPr lang="en-US" smtClean="0"/>
              <a:t>7/23/2016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094C1-017F-4039-AA5A-8ABA7900C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818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8CB78-6A8B-46FC-8728-245C0A3C8465}" type="datetimeFigureOut">
              <a:rPr lang="en-US" smtClean="0"/>
              <a:t>7/23/2016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094C1-017F-4039-AA5A-8ABA7900C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960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8CB78-6A8B-46FC-8728-245C0A3C8465}" type="datetimeFigureOut">
              <a:rPr lang="en-US" smtClean="0"/>
              <a:t>7/23/2016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094C1-017F-4039-AA5A-8ABA7900C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223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8CB78-6A8B-46FC-8728-245C0A3C8465}" type="datetimeFigureOut">
              <a:rPr lang="en-US" smtClean="0"/>
              <a:t>7/23/2016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094C1-017F-4039-AA5A-8ABA7900C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313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8CB78-6A8B-46FC-8728-245C0A3C8465}" type="datetimeFigureOut">
              <a:rPr lang="en-US" smtClean="0"/>
              <a:t>7/23/2016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094C1-017F-4039-AA5A-8ABA7900C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257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8CB78-6A8B-46FC-8728-245C0A3C8465}" type="datetimeFigureOut">
              <a:rPr lang="en-US" smtClean="0"/>
              <a:t>7/23/2016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094C1-017F-4039-AA5A-8ABA7900C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990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medlineplus.gov/ency/article/000140.htm" TargetMode="External"/><Relationship Id="rId7" Type="http://schemas.openxmlformats.org/officeDocument/2006/relationships/hyperlink" Target="http://www.criticalcarenutrition.com/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nutritioncaremanual.org/topic.cfm?ncm_category_id=1&amp;lv1=5537&amp;lv2=23011&amp;ncm_toc_id=23011&amp;ncm_heading=&amp;" TargetMode="External"/><Relationship Id="rId5" Type="http://schemas.openxmlformats.org/officeDocument/2006/relationships/hyperlink" Target="https://www.nutritioncaremanual.org/topic.cfm?ncm_category_id=1&amp;ncm_toc_id=255666" TargetMode="External"/><Relationship Id="rId4" Type="http://schemas.openxmlformats.org/officeDocument/2006/relationships/hyperlink" Target="https://vascular.org/patient-resources/vascular-conditions/abdominal-aortic-aneurysm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28956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+mn-lt"/>
                <a:cs typeface="Arial" panose="020B0604020202020204" pitchFamily="34" charset="0"/>
              </a:rPr>
              <a:t>Clinical Case Study</a:t>
            </a:r>
            <a:r>
              <a:rPr lang="en-US" sz="6600" dirty="0" smtClean="0">
                <a:latin typeface="+mn-lt"/>
                <a:cs typeface="Arial" panose="020B0604020202020204" pitchFamily="34" charset="0"/>
              </a:rPr>
              <a:t/>
            </a:r>
            <a:br>
              <a:rPr lang="en-US" sz="6600" dirty="0" smtClean="0">
                <a:latin typeface="+mn-lt"/>
                <a:cs typeface="Arial" panose="020B0604020202020204" pitchFamily="34" charset="0"/>
              </a:rPr>
            </a:br>
            <a:r>
              <a:rPr lang="en-US" sz="4000" dirty="0" smtClean="0">
                <a:latin typeface="+mn-lt"/>
                <a:cs typeface="Arial" panose="020B0604020202020204" pitchFamily="34" charset="0"/>
              </a:rPr>
              <a:t>Veterans Affairs Medical Center</a:t>
            </a:r>
            <a:br>
              <a:rPr lang="en-US" sz="4000" dirty="0" smtClean="0">
                <a:latin typeface="+mn-lt"/>
                <a:cs typeface="Arial" panose="020B0604020202020204" pitchFamily="34" charset="0"/>
              </a:rPr>
            </a:br>
            <a:r>
              <a:rPr lang="en-US" sz="4000" dirty="0" smtClean="0">
                <a:latin typeface="+mn-lt"/>
                <a:cs typeface="Arial" panose="020B0604020202020204" pitchFamily="34" charset="0"/>
              </a:rPr>
              <a:t>Oklahoma City, Oklahoma </a:t>
            </a:r>
            <a:endParaRPr lang="en-US" sz="40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Allison K Fassler, MA</a:t>
            </a:r>
          </a:p>
          <a:p>
            <a:r>
              <a:rPr lang="en-US" dirty="0" smtClean="0"/>
              <a:t>Dietetic Intern</a:t>
            </a:r>
          </a:p>
          <a:p>
            <a:r>
              <a:rPr lang="en-US" dirty="0" smtClean="0"/>
              <a:t>University of Oklahoma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08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Anthropometric Measurements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Height: 5’10” </a:t>
            </a:r>
          </a:p>
          <a:p>
            <a:r>
              <a:rPr lang="en-US" dirty="0" smtClean="0"/>
              <a:t>6/16/16) Weight PTA: 159 </a:t>
            </a:r>
            <a:r>
              <a:rPr lang="en-US" dirty="0" err="1" smtClean="0"/>
              <a:t>lb</a:t>
            </a:r>
            <a:endParaRPr lang="en-US" dirty="0" smtClean="0"/>
          </a:p>
          <a:p>
            <a:r>
              <a:rPr lang="en-US" dirty="0" smtClean="0"/>
              <a:t>6/24/16) 163.5 </a:t>
            </a:r>
            <a:r>
              <a:rPr lang="en-US" dirty="0" err="1" smtClean="0"/>
              <a:t>lb</a:t>
            </a:r>
            <a:endParaRPr lang="en-US" dirty="0" smtClean="0"/>
          </a:p>
          <a:p>
            <a:r>
              <a:rPr lang="en-US" dirty="0" smtClean="0"/>
              <a:t>6/28/16) 151 </a:t>
            </a:r>
            <a:r>
              <a:rPr lang="en-US" dirty="0" err="1" smtClean="0"/>
              <a:t>lb</a:t>
            </a:r>
            <a:endParaRPr lang="en-US" dirty="0" smtClean="0"/>
          </a:p>
          <a:p>
            <a:r>
              <a:rPr lang="en-US" dirty="0" smtClean="0"/>
              <a:t>6/29/16) 146.4 </a:t>
            </a:r>
            <a:r>
              <a:rPr lang="en-US" dirty="0" err="1" smtClean="0"/>
              <a:t>lb</a:t>
            </a:r>
            <a:endParaRPr lang="en-US" dirty="0" smtClean="0"/>
          </a:p>
          <a:p>
            <a:r>
              <a:rPr lang="en-US" dirty="0" smtClean="0"/>
              <a:t>BMI PTA: 22.9 – Normal</a:t>
            </a:r>
          </a:p>
          <a:p>
            <a:r>
              <a:rPr lang="en-US" dirty="0" smtClean="0"/>
              <a:t>UBW per Veteran’s family: 160 </a:t>
            </a:r>
            <a:r>
              <a:rPr lang="en-US" dirty="0" err="1" smtClean="0"/>
              <a:t>lb</a:t>
            </a:r>
            <a:endParaRPr lang="en-US" dirty="0" smtClean="0"/>
          </a:p>
          <a:p>
            <a:r>
              <a:rPr lang="en-US" dirty="0" smtClean="0"/>
              <a:t>IBW: 166 </a:t>
            </a:r>
            <a:r>
              <a:rPr lang="en-US" dirty="0" err="1" smtClean="0"/>
              <a:t>lb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060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Food/Nutrition Related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Prior nutrition education related to diabetes, weight management, and heart health</a:t>
            </a:r>
          </a:p>
          <a:p>
            <a:r>
              <a:rPr lang="en-US" dirty="0" smtClean="0"/>
              <a:t>Regularly monitored FSBS and kept a log </a:t>
            </a:r>
          </a:p>
          <a:p>
            <a:r>
              <a:rPr lang="en-US" dirty="0" smtClean="0"/>
              <a:t>No known food allergies/intolerances</a:t>
            </a:r>
          </a:p>
          <a:p>
            <a:r>
              <a:rPr lang="en-US" dirty="0" smtClean="0"/>
              <a:t>Aversion towards beef due to gout</a:t>
            </a:r>
          </a:p>
          <a:p>
            <a:r>
              <a:rPr lang="en-US" dirty="0" smtClean="0"/>
              <a:t>No reports of physical activity</a:t>
            </a:r>
          </a:p>
          <a:p>
            <a:r>
              <a:rPr lang="en-US" dirty="0" smtClean="0"/>
              <a:t>Remote history of tobacco 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27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"/>
            <a:ext cx="8229600" cy="6477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Biochemical Data</a:t>
            </a:r>
            <a:endParaRPr lang="en-US" sz="28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5727446"/>
              </p:ext>
            </p:extLst>
          </p:nvPr>
        </p:nvGraphicFramePr>
        <p:xfrm>
          <a:off x="152398" y="533400"/>
          <a:ext cx="8839201" cy="64072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2743"/>
                <a:gridCol w="1262743"/>
                <a:gridCol w="1262743"/>
                <a:gridCol w="1262743"/>
                <a:gridCol w="1262743"/>
                <a:gridCol w="1262743"/>
                <a:gridCol w="1262743"/>
              </a:tblGrid>
              <a:tr h="687714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Lab Test</a:t>
                      </a:r>
                      <a:endParaRPr lang="en-US" sz="15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Reference Range</a:t>
                      </a:r>
                      <a:endParaRPr lang="en-US" sz="15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6/22</a:t>
                      </a:r>
                      <a:endParaRPr lang="en-US" sz="15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6/24</a:t>
                      </a:r>
                      <a:endParaRPr lang="en-US" sz="15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6/27</a:t>
                      </a:r>
                      <a:endParaRPr lang="en-US" sz="15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6/29</a:t>
                      </a:r>
                      <a:endParaRPr lang="en-US" sz="15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6/30</a:t>
                      </a:r>
                      <a:endParaRPr lang="en-US" sz="1500" dirty="0"/>
                    </a:p>
                  </a:txBody>
                  <a:tcPr marL="45720" marR="45720" anchor="ctr"/>
                </a:tc>
              </a:tr>
              <a:tr h="398437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Glucose</a:t>
                      </a:r>
                      <a:endParaRPr lang="en-US" sz="15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70-105</a:t>
                      </a:r>
                      <a:r>
                        <a:rPr lang="en-US" sz="1500" baseline="0" dirty="0" smtClean="0"/>
                        <a:t> mg/</a:t>
                      </a:r>
                      <a:r>
                        <a:rPr lang="en-US" sz="1500" baseline="0" dirty="0" err="1" smtClean="0"/>
                        <a:t>dL</a:t>
                      </a:r>
                      <a:endParaRPr lang="en-US" sz="15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rgbClr val="FF0000"/>
                          </a:solidFill>
                        </a:rPr>
                        <a:t>137 H</a:t>
                      </a:r>
                      <a:endParaRPr lang="en-US" sz="1500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rgbClr val="FF0000"/>
                          </a:solidFill>
                        </a:rPr>
                        <a:t>179 H</a:t>
                      </a:r>
                      <a:endParaRPr lang="en-US" sz="1500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rgbClr val="FF0000"/>
                          </a:solidFill>
                        </a:rPr>
                        <a:t>144 H</a:t>
                      </a:r>
                      <a:endParaRPr lang="en-US" sz="1500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rgbClr val="FF0000"/>
                          </a:solidFill>
                        </a:rPr>
                        <a:t>146 H</a:t>
                      </a:r>
                      <a:endParaRPr lang="en-US" sz="1500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rgbClr val="FF0000"/>
                          </a:solidFill>
                        </a:rPr>
                        <a:t>163 H</a:t>
                      </a:r>
                      <a:endParaRPr lang="en-US" sz="1500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 anchor="ctr"/>
                </a:tc>
              </a:tr>
              <a:tr h="398437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BUN</a:t>
                      </a:r>
                      <a:endParaRPr lang="en-US" sz="15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10-20 mg/</a:t>
                      </a:r>
                      <a:r>
                        <a:rPr lang="en-US" sz="1500" dirty="0" err="1" smtClean="0"/>
                        <a:t>dL</a:t>
                      </a:r>
                      <a:endParaRPr lang="en-US" sz="15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rgbClr val="FF0000"/>
                          </a:solidFill>
                        </a:rPr>
                        <a:t>125 H</a:t>
                      </a:r>
                      <a:endParaRPr lang="en-US" sz="1500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rgbClr val="FF0000"/>
                          </a:solidFill>
                        </a:rPr>
                        <a:t>73 H</a:t>
                      </a:r>
                      <a:endParaRPr lang="en-US" sz="1500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rgbClr val="FF0000"/>
                          </a:solidFill>
                        </a:rPr>
                        <a:t>67 H</a:t>
                      </a:r>
                      <a:endParaRPr lang="en-US" sz="1500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rgbClr val="FF0000"/>
                          </a:solidFill>
                        </a:rPr>
                        <a:t>54 H</a:t>
                      </a:r>
                      <a:endParaRPr lang="en-US" sz="1500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rgbClr val="FF0000"/>
                          </a:solidFill>
                        </a:rPr>
                        <a:t>53 H</a:t>
                      </a:r>
                      <a:endParaRPr lang="en-US" sz="1500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 anchor="ctr"/>
                </a:tc>
              </a:tr>
              <a:tr h="398437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Creatinine</a:t>
                      </a:r>
                      <a:endParaRPr lang="en-US" sz="15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0.6-1.2</a:t>
                      </a:r>
                      <a:r>
                        <a:rPr lang="en-US" sz="1500" baseline="0" dirty="0" smtClean="0"/>
                        <a:t> mg/</a:t>
                      </a:r>
                      <a:r>
                        <a:rPr lang="en-US" sz="1500" baseline="0" dirty="0" err="1" smtClean="0"/>
                        <a:t>dL</a:t>
                      </a:r>
                      <a:endParaRPr lang="en-US" sz="15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rgbClr val="FF0000"/>
                          </a:solidFill>
                        </a:rPr>
                        <a:t>7.38 H</a:t>
                      </a:r>
                      <a:endParaRPr lang="en-US" sz="1500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rgbClr val="FF0000"/>
                          </a:solidFill>
                        </a:rPr>
                        <a:t>5.62 H</a:t>
                      </a:r>
                      <a:endParaRPr lang="en-US" sz="1500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rgbClr val="FF0000"/>
                          </a:solidFill>
                        </a:rPr>
                        <a:t>2.22 H</a:t>
                      </a:r>
                      <a:endParaRPr lang="en-US" sz="1500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rgbClr val="FF0000"/>
                          </a:solidFill>
                        </a:rPr>
                        <a:t>3.16 H</a:t>
                      </a:r>
                      <a:endParaRPr lang="en-US" sz="1500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rgbClr val="FF0000"/>
                          </a:solidFill>
                        </a:rPr>
                        <a:t>2.72 H</a:t>
                      </a:r>
                      <a:endParaRPr lang="en-US" sz="1500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 anchor="ctr"/>
                </a:tc>
              </a:tr>
              <a:tr h="398437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Sodium</a:t>
                      </a:r>
                      <a:endParaRPr lang="en-US" sz="15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136-145 </a:t>
                      </a:r>
                      <a:r>
                        <a:rPr lang="en-US" sz="1500" dirty="0" err="1" smtClean="0"/>
                        <a:t>mEq</a:t>
                      </a:r>
                      <a:r>
                        <a:rPr lang="en-US" sz="1500" dirty="0" smtClean="0"/>
                        <a:t>/L</a:t>
                      </a:r>
                      <a:endParaRPr lang="en-US" sz="15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rgbClr val="FF0000"/>
                          </a:solidFill>
                        </a:rPr>
                        <a:t>148 H</a:t>
                      </a:r>
                      <a:endParaRPr lang="en-US" sz="1500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138 </a:t>
                      </a:r>
                      <a:endParaRPr lang="en-US" sz="15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134</a:t>
                      </a:r>
                      <a:endParaRPr lang="en-US" sz="15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140 </a:t>
                      </a:r>
                      <a:endParaRPr lang="en-US" sz="15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147</a:t>
                      </a:r>
                      <a:endParaRPr lang="en-US" sz="1500" dirty="0"/>
                    </a:p>
                  </a:txBody>
                  <a:tcPr marL="45720" marR="45720" anchor="ctr"/>
                </a:tc>
              </a:tr>
              <a:tr h="398437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Potassium</a:t>
                      </a:r>
                      <a:endParaRPr lang="en-US" sz="15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3.5-5 </a:t>
                      </a:r>
                      <a:r>
                        <a:rPr lang="en-US" sz="1500" dirty="0" err="1" smtClean="0"/>
                        <a:t>mEq</a:t>
                      </a:r>
                      <a:r>
                        <a:rPr lang="en-US" sz="1500" dirty="0" smtClean="0"/>
                        <a:t>/L</a:t>
                      </a:r>
                      <a:endParaRPr lang="en-US" sz="15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rgbClr val="0070C0"/>
                          </a:solidFill>
                        </a:rPr>
                        <a:t>2.9 L</a:t>
                      </a:r>
                      <a:endParaRPr lang="en-US" sz="1500" dirty="0">
                        <a:solidFill>
                          <a:srgbClr val="0070C0"/>
                        </a:solidFill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4.2</a:t>
                      </a:r>
                      <a:endParaRPr lang="en-US" sz="15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4.3</a:t>
                      </a:r>
                      <a:endParaRPr lang="en-US" sz="15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4.3</a:t>
                      </a:r>
                      <a:endParaRPr lang="en-US" sz="15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3.8</a:t>
                      </a:r>
                      <a:endParaRPr lang="en-US" sz="1500" dirty="0"/>
                    </a:p>
                  </a:txBody>
                  <a:tcPr marL="45720" marR="45720" anchor="ctr"/>
                </a:tc>
              </a:tr>
              <a:tr h="398437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Hemoglobin</a:t>
                      </a:r>
                      <a:endParaRPr lang="en-US" sz="15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14-18 g/</a:t>
                      </a:r>
                      <a:r>
                        <a:rPr lang="en-US" sz="1500" dirty="0" err="1" smtClean="0"/>
                        <a:t>dL</a:t>
                      </a:r>
                      <a:endParaRPr lang="en-US" sz="15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rgbClr val="0070C0"/>
                          </a:solidFill>
                        </a:rPr>
                        <a:t>6.8 L</a:t>
                      </a:r>
                      <a:endParaRPr lang="en-US" sz="1500" dirty="0">
                        <a:solidFill>
                          <a:srgbClr val="0070C0"/>
                        </a:solidFill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rgbClr val="0070C0"/>
                          </a:solidFill>
                        </a:rPr>
                        <a:t>7.7 L</a:t>
                      </a:r>
                      <a:endParaRPr lang="en-US" sz="1500" dirty="0">
                        <a:solidFill>
                          <a:srgbClr val="0070C0"/>
                        </a:solidFill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rgbClr val="0070C0"/>
                          </a:solidFill>
                        </a:rPr>
                        <a:t>7.5 L</a:t>
                      </a:r>
                      <a:endParaRPr lang="en-US" sz="1500" dirty="0">
                        <a:solidFill>
                          <a:srgbClr val="0070C0"/>
                        </a:solidFill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rgbClr val="0070C0"/>
                          </a:solidFill>
                        </a:rPr>
                        <a:t>7.7 L</a:t>
                      </a:r>
                      <a:endParaRPr lang="en-US" sz="1500" dirty="0">
                        <a:solidFill>
                          <a:srgbClr val="0070C0"/>
                        </a:solidFill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rgbClr val="0070C0"/>
                          </a:solidFill>
                        </a:rPr>
                        <a:t>7.6 L</a:t>
                      </a:r>
                      <a:endParaRPr lang="en-US" sz="1500" dirty="0">
                        <a:solidFill>
                          <a:srgbClr val="0070C0"/>
                        </a:solidFill>
                      </a:endParaRPr>
                    </a:p>
                  </a:txBody>
                  <a:tcPr marL="45720" marR="45720" anchor="ctr"/>
                </a:tc>
              </a:tr>
              <a:tr h="398437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Hematocrit</a:t>
                      </a:r>
                      <a:endParaRPr lang="en-US" sz="15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42-52 %</a:t>
                      </a:r>
                      <a:endParaRPr lang="en-US" sz="15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rgbClr val="0070C0"/>
                          </a:solidFill>
                        </a:rPr>
                        <a:t>20.6 L</a:t>
                      </a:r>
                      <a:endParaRPr lang="en-US" sz="1500" dirty="0">
                        <a:solidFill>
                          <a:srgbClr val="0070C0"/>
                        </a:solidFill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rgbClr val="0070C0"/>
                          </a:solidFill>
                        </a:rPr>
                        <a:t>23.1 L</a:t>
                      </a:r>
                      <a:endParaRPr lang="en-US" sz="1500" dirty="0">
                        <a:solidFill>
                          <a:srgbClr val="0070C0"/>
                        </a:solidFill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rgbClr val="0070C0"/>
                          </a:solidFill>
                        </a:rPr>
                        <a:t>23.3 L</a:t>
                      </a:r>
                      <a:endParaRPr lang="en-US" sz="1500" dirty="0">
                        <a:solidFill>
                          <a:srgbClr val="0070C0"/>
                        </a:solidFill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rgbClr val="0070C0"/>
                          </a:solidFill>
                        </a:rPr>
                        <a:t>23.6 L</a:t>
                      </a:r>
                      <a:endParaRPr lang="en-US" sz="1500" dirty="0">
                        <a:solidFill>
                          <a:srgbClr val="0070C0"/>
                        </a:solidFill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rgbClr val="0070C0"/>
                          </a:solidFill>
                        </a:rPr>
                        <a:t>23.6 L</a:t>
                      </a:r>
                      <a:endParaRPr lang="en-US" sz="1500" dirty="0">
                        <a:solidFill>
                          <a:srgbClr val="0070C0"/>
                        </a:solidFill>
                      </a:endParaRPr>
                    </a:p>
                  </a:txBody>
                  <a:tcPr marL="45720" marR="45720" anchor="ctr"/>
                </a:tc>
              </a:tr>
              <a:tr h="398437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WBC</a:t>
                      </a:r>
                      <a:endParaRPr lang="en-US" sz="15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4.5-10.9 k/</a:t>
                      </a:r>
                      <a:r>
                        <a:rPr lang="en-US" sz="1500" dirty="0" err="1" smtClean="0"/>
                        <a:t>cmm</a:t>
                      </a:r>
                      <a:endParaRPr lang="en-US" sz="15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rgbClr val="FF0000"/>
                          </a:solidFill>
                        </a:rPr>
                        <a:t>12.2 H</a:t>
                      </a:r>
                      <a:endParaRPr lang="en-US" sz="1500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rgbClr val="FF0000"/>
                          </a:solidFill>
                        </a:rPr>
                        <a:t>11.6 H</a:t>
                      </a:r>
                      <a:endParaRPr lang="en-US" sz="1500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rgbClr val="FF0000"/>
                          </a:solidFill>
                        </a:rPr>
                        <a:t>12.0 H</a:t>
                      </a:r>
                      <a:endParaRPr lang="en-US" sz="1500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rgbClr val="FF0000"/>
                          </a:solidFill>
                        </a:rPr>
                        <a:t>13.7 H</a:t>
                      </a:r>
                      <a:endParaRPr lang="en-US" sz="1500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rgbClr val="FF0000"/>
                          </a:solidFill>
                        </a:rPr>
                        <a:t>14.7 H</a:t>
                      </a:r>
                      <a:endParaRPr lang="en-US" sz="1500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 anchor="ctr"/>
                </a:tc>
              </a:tr>
              <a:tr h="398437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Albumin</a:t>
                      </a:r>
                      <a:endParaRPr lang="en-US" sz="15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3.5-5</a:t>
                      </a:r>
                      <a:r>
                        <a:rPr lang="en-US" sz="1500" baseline="0" dirty="0" smtClean="0"/>
                        <a:t> g/</a:t>
                      </a:r>
                      <a:r>
                        <a:rPr lang="en-US" sz="1500" baseline="0" dirty="0" err="1" smtClean="0"/>
                        <a:t>dL</a:t>
                      </a:r>
                      <a:endParaRPr lang="en-US" sz="15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rgbClr val="0070C0"/>
                          </a:solidFill>
                        </a:rPr>
                        <a:t>3.2 L</a:t>
                      </a:r>
                      <a:endParaRPr lang="en-US" sz="1500" dirty="0">
                        <a:solidFill>
                          <a:srgbClr val="0070C0"/>
                        </a:solidFill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rgbClr val="0070C0"/>
                          </a:solidFill>
                        </a:rPr>
                        <a:t>2.5 L</a:t>
                      </a:r>
                      <a:endParaRPr lang="en-US" sz="1500" dirty="0">
                        <a:solidFill>
                          <a:srgbClr val="0070C0"/>
                        </a:solidFill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rgbClr val="0070C0"/>
                          </a:solidFill>
                        </a:rPr>
                        <a:t>3.0 L</a:t>
                      </a:r>
                      <a:endParaRPr lang="en-US" sz="1500" dirty="0">
                        <a:solidFill>
                          <a:srgbClr val="0070C0"/>
                        </a:solidFill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-</a:t>
                      </a:r>
                      <a:endParaRPr lang="en-US" sz="15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-</a:t>
                      </a:r>
                      <a:endParaRPr lang="en-US" sz="1500" dirty="0"/>
                    </a:p>
                  </a:txBody>
                  <a:tcPr marL="45720" marR="45720" anchor="ctr"/>
                </a:tc>
              </a:tr>
              <a:tr h="398437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PO4</a:t>
                      </a:r>
                      <a:endParaRPr lang="en-US" sz="15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2.2-4.5 mg/</a:t>
                      </a:r>
                      <a:r>
                        <a:rPr lang="en-US" sz="1500" dirty="0" err="1" smtClean="0"/>
                        <a:t>dL</a:t>
                      </a:r>
                      <a:endParaRPr lang="en-US" sz="15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rgbClr val="FF0000"/>
                          </a:solidFill>
                        </a:rPr>
                        <a:t>12 H</a:t>
                      </a:r>
                      <a:endParaRPr lang="en-US" sz="1500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-</a:t>
                      </a:r>
                      <a:endParaRPr lang="en-US" sz="15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2.6</a:t>
                      </a:r>
                      <a:endParaRPr lang="en-US" sz="15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2.7</a:t>
                      </a:r>
                      <a:endParaRPr lang="en-US" sz="15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4.2</a:t>
                      </a:r>
                      <a:endParaRPr lang="en-US" sz="1500" dirty="0"/>
                    </a:p>
                  </a:txBody>
                  <a:tcPr marL="45720" marR="45720" anchor="ctr"/>
                </a:tc>
              </a:tr>
              <a:tr h="398437"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CO2</a:t>
                      </a:r>
                      <a:endParaRPr lang="en-US" sz="15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25-33 </a:t>
                      </a:r>
                      <a:r>
                        <a:rPr lang="en-US" sz="1500" dirty="0" err="1" smtClean="0"/>
                        <a:t>mmol</a:t>
                      </a:r>
                      <a:r>
                        <a:rPr lang="en-US" sz="1500" dirty="0" smtClean="0"/>
                        <a:t>/L</a:t>
                      </a:r>
                      <a:endParaRPr lang="en-US" sz="15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-</a:t>
                      </a:r>
                      <a:endParaRPr lang="en-US" sz="15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25 </a:t>
                      </a:r>
                      <a:endParaRPr lang="en-US" sz="15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27</a:t>
                      </a:r>
                      <a:endParaRPr lang="en-US" sz="15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31</a:t>
                      </a:r>
                      <a:endParaRPr lang="en-US" sz="15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26</a:t>
                      </a:r>
                      <a:endParaRPr lang="en-US" sz="1500" dirty="0"/>
                    </a:p>
                  </a:txBody>
                  <a:tcPr marL="45720" marR="45720" anchor="ctr"/>
                </a:tc>
              </a:tr>
              <a:tr h="398437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EGFR</a:t>
                      </a:r>
                      <a:endParaRPr lang="en-US" sz="15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~125 mL/min/1.73^2</a:t>
                      </a:r>
                      <a:endParaRPr lang="en-US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7</a:t>
                      </a:r>
                      <a:endParaRPr lang="en-US" sz="15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9.6</a:t>
                      </a:r>
                      <a:endParaRPr lang="en-US" sz="15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22.2</a:t>
                      </a:r>
                      <a:endParaRPr lang="en-US" sz="15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18.6</a:t>
                      </a:r>
                      <a:endParaRPr lang="en-US" sz="15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22.1</a:t>
                      </a:r>
                      <a:endParaRPr lang="en-US" sz="1500" dirty="0"/>
                    </a:p>
                  </a:txBody>
                  <a:tcPr marL="45720" marR="45720" anchor="ctr"/>
                </a:tc>
              </a:tr>
              <a:tr h="328833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 smtClean="0"/>
                        <a:t>Calc</a:t>
                      </a:r>
                      <a:r>
                        <a:rPr lang="en-US" sz="1500" baseline="0" dirty="0" smtClean="0"/>
                        <a:t> Est </a:t>
                      </a:r>
                      <a:r>
                        <a:rPr lang="en-US" sz="1500" baseline="0" dirty="0" err="1" smtClean="0"/>
                        <a:t>Osm</a:t>
                      </a:r>
                      <a:endParaRPr lang="en-US" sz="15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275-295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mosm</a:t>
                      </a:r>
                      <a:r>
                        <a:rPr lang="en-US" sz="1400" baseline="0" dirty="0" smtClean="0"/>
                        <a:t>/kg</a:t>
                      </a:r>
                      <a:endParaRPr lang="en-US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rgbClr val="FF0000"/>
                          </a:solidFill>
                        </a:rPr>
                        <a:t>354 H</a:t>
                      </a:r>
                      <a:endParaRPr lang="en-US" sz="1500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rgbClr val="FF0000"/>
                          </a:solidFill>
                        </a:rPr>
                        <a:t>320 H</a:t>
                      </a:r>
                      <a:endParaRPr lang="en-US" sz="1500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rgbClr val="FF0000"/>
                          </a:solidFill>
                        </a:rPr>
                        <a:t>309 H</a:t>
                      </a:r>
                      <a:endParaRPr lang="en-US" sz="1500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rgbClr val="FF0000"/>
                          </a:solidFill>
                        </a:rPr>
                        <a:t>316 H</a:t>
                      </a:r>
                      <a:endParaRPr lang="en-US" sz="1500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rgbClr val="FF0000"/>
                          </a:solidFill>
                        </a:rPr>
                        <a:t>310 H</a:t>
                      </a:r>
                      <a:endParaRPr lang="en-US" sz="1500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762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Medications of Significance </a:t>
            </a:r>
            <a:endParaRPr lang="en-US" sz="2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292417"/>
              </p:ext>
            </p:extLst>
          </p:nvPr>
        </p:nvGraphicFramePr>
        <p:xfrm>
          <a:off x="152400" y="685800"/>
          <a:ext cx="8763000" cy="6162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21000"/>
                <a:gridCol w="2921000"/>
                <a:gridCol w="2921000"/>
              </a:tblGrid>
              <a:tr h="71895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Medication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Dosage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Indication</a:t>
                      </a:r>
                      <a:endParaRPr lang="en-US" sz="1600" dirty="0"/>
                    </a:p>
                  </a:txBody>
                  <a:tcPr anchor="ctr"/>
                </a:tc>
              </a:tr>
              <a:tr h="71895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Sodium Polystyrene Sulfonate Suspension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</a:t>
                      </a:r>
                      <a:r>
                        <a:rPr lang="en-US" sz="1600" baseline="0" dirty="0" smtClean="0"/>
                        <a:t> g/120 mL PO once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Anti-Hyperkalemia</a:t>
                      </a:r>
                    </a:p>
                    <a:p>
                      <a:pPr algn="ctr"/>
                      <a:r>
                        <a:rPr lang="en-US" sz="1600" dirty="0" smtClean="0"/>
                        <a:t>Cation-Exchange Resin</a:t>
                      </a:r>
                      <a:endParaRPr lang="en-US" sz="1600" dirty="0"/>
                    </a:p>
                  </a:txBody>
                  <a:tcPr anchor="ctr"/>
                </a:tc>
              </a:tr>
              <a:tr h="41653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Epoetin</a:t>
                      </a:r>
                      <a:r>
                        <a:rPr lang="en-US" sz="1600" baseline="0" dirty="0" smtClean="0"/>
                        <a:t> Alfa, Recombinant Injection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500</a:t>
                      </a:r>
                      <a:r>
                        <a:rPr lang="en-US" sz="1600" baseline="0" dirty="0" smtClean="0"/>
                        <a:t> units SC MWF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Stimulates RBC Production</a:t>
                      </a:r>
                      <a:endParaRPr lang="en-US" sz="1600" dirty="0"/>
                    </a:p>
                  </a:txBody>
                  <a:tcPr anchor="ctr"/>
                </a:tc>
              </a:tr>
              <a:tr h="8785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Furosemide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500 mg in NS 50 mL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tra</a:t>
                      </a:r>
                      <a:r>
                        <a:rPr lang="en-US" sz="1600" baseline="0" dirty="0" smtClean="0"/>
                        <a:t> 80 mL/</a:t>
                      </a:r>
                      <a:r>
                        <a:rPr lang="en-US" sz="1600" baseline="0" dirty="0" err="1" smtClean="0"/>
                        <a:t>hr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Loop Diuretic,</a:t>
                      </a:r>
                      <a:r>
                        <a:rPr lang="en-US" sz="1600" baseline="0" dirty="0" smtClean="0"/>
                        <a:t> Anti-HTN, to treat edema w/ CHF, renal, or hepatic disease</a:t>
                      </a:r>
                      <a:endParaRPr lang="en-US" sz="1600" dirty="0" smtClean="0"/>
                    </a:p>
                    <a:p>
                      <a:pPr algn="ctr"/>
                      <a:endParaRPr lang="en-US" sz="1600" dirty="0"/>
                    </a:p>
                  </a:txBody>
                  <a:tcPr anchor="ctr"/>
                </a:tc>
              </a:tr>
              <a:tr h="41653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Zolpidem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 mg PO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Sleep Aid</a:t>
                      </a:r>
                      <a:endParaRPr lang="en-US" sz="1600" dirty="0"/>
                    </a:p>
                  </a:txBody>
                  <a:tcPr anchor="ctr"/>
                </a:tc>
              </a:tr>
              <a:tr h="41653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Calcium Acetate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 caps PO w/ meals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Phosphate</a:t>
                      </a:r>
                      <a:r>
                        <a:rPr lang="en-US" sz="1600" baseline="0" dirty="0" smtClean="0"/>
                        <a:t> Binder</a:t>
                      </a:r>
                      <a:endParaRPr lang="en-US" sz="1600" dirty="0"/>
                    </a:p>
                  </a:txBody>
                  <a:tcPr anchor="ctr"/>
                </a:tc>
              </a:tr>
              <a:tr h="41653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Lanthanum</a:t>
                      </a:r>
                      <a:r>
                        <a:rPr lang="en-US" sz="1600" baseline="0" dirty="0" smtClean="0"/>
                        <a:t> Carbonate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250 mg PO w/ meals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Phosphate</a:t>
                      </a:r>
                      <a:r>
                        <a:rPr lang="en-US" sz="1600" baseline="0" dirty="0" smtClean="0"/>
                        <a:t> Binder</a:t>
                      </a:r>
                      <a:endParaRPr lang="en-US" sz="1600" dirty="0"/>
                    </a:p>
                  </a:txBody>
                  <a:tcPr anchor="ctr"/>
                </a:tc>
              </a:tr>
              <a:tr h="4165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Cyanocobalamin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1000 mcg PO daily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B12 supplement</a:t>
                      </a:r>
                      <a:endParaRPr lang="en-US" sz="1600" dirty="0"/>
                    </a:p>
                  </a:txBody>
                  <a:tcPr anchor="ctr"/>
                </a:tc>
              </a:tr>
              <a:tr h="41653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Ferrous Sulfate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325 mg PO TID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Fe supplement</a:t>
                      </a:r>
                      <a:endParaRPr lang="en-US" sz="1600" dirty="0"/>
                    </a:p>
                  </a:txBody>
                  <a:tcPr anchor="ctr"/>
                </a:tc>
              </a:tr>
              <a:tr h="41653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Insulin Regular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Give as</a:t>
                      </a:r>
                      <a:r>
                        <a:rPr lang="en-US" sz="1600" baseline="0" dirty="0" smtClean="0"/>
                        <a:t> needed following correction factor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Anti-Hyperglycemia</a:t>
                      </a:r>
                      <a:endParaRPr lang="en-US" sz="1600" dirty="0"/>
                    </a:p>
                  </a:txBody>
                  <a:tcPr anchor="ctr"/>
                </a:tc>
              </a:tr>
              <a:tr h="41653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Norepinephrine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64</a:t>
                      </a:r>
                      <a:r>
                        <a:rPr lang="en-US" sz="1600" baseline="0" dirty="0" smtClean="0"/>
                        <a:t> mcg/mL, titrate to MAP 60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Vasopressor</a:t>
                      </a:r>
                      <a:endParaRPr lang="en-US" sz="16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515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Additional Treatments, Procedures, and Consults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Placement of a central venous dual lumen dialysis catheter</a:t>
            </a:r>
          </a:p>
          <a:p>
            <a:r>
              <a:rPr lang="en-US" dirty="0" smtClean="0"/>
              <a:t>Blood Transfusion</a:t>
            </a:r>
          </a:p>
          <a:p>
            <a:r>
              <a:rPr lang="en-US" dirty="0" err="1" smtClean="0"/>
              <a:t>Erythropoietic</a:t>
            </a:r>
            <a:r>
              <a:rPr lang="en-US" dirty="0" smtClean="0"/>
              <a:t>  Stimulating Agent</a:t>
            </a:r>
          </a:p>
          <a:p>
            <a:r>
              <a:rPr lang="en-US" dirty="0" smtClean="0"/>
              <a:t>Social Work</a:t>
            </a:r>
          </a:p>
          <a:p>
            <a:r>
              <a:rPr lang="en-US" dirty="0" smtClean="0"/>
              <a:t>Wound Care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Bedside Swallow Evaluation</a:t>
            </a:r>
          </a:p>
          <a:p>
            <a:r>
              <a:rPr lang="en-US" dirty="0" smtClean="0"/>
              <a:t>Respiratory Therapy</a:t>
            </a:r>
          </a:p>
          <a:p>
            <a:r>
              <a:rPr lang="en-US" dirty="0" smtClean="0"/>
              <a:t>Hemodialysis (HD)</a:t>
            </a:r>
          </a:p>
          <a:p>
            <a:r>
              <a:rPr lang="en-US" dirty="0" smtClean="0"/>
              <a:t>Continuous Renal Replacement Therapy (CRRT)</a:t>
            </a:r>
          </a:p>
          <a:p>
            <a:r>
              <a:rPr lang="en-US" dirty="0" smtClean="0"/>
              <a:t>Chaplain Services</a:t>
            </a:r>
          </a:p>
          <a:p>
            <a:r>
              <a:rPr lang="en-US" dirty="0" smtClean="0"/>
              <a:t>Palliative Care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849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Nutrition-Focused Physical Findings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What I Noted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Edentulous with poor-fitting </a:t>
            </a:r>
            <a:r>
              <a:rPr lang="en-US" dirty="0" smtClean="0"/>
              <a:t>dentures</a:t>
            </a:r>
          </a:p>
          <a:p>
            <a:r>
              <a:rPr lang="en-US" dirty="0" smtClean="0"/>
              <a:t>Lethargic/sleepy</a:t>
            </a:r>
            <a:endParaRPr lang="en-US" dirty="0"/>
          </a:p>
          <a:p>
            <a:r>
              <a:rPr lang="en-US" dirty="0"/>
              <a:t>Mild bilateral muscle wasting of the temporal and interosseous regions</a:t>
            </a:r>
          </a:p>
          <a:p>
            <a:r>
              <a:rPr lang="en-US" dirty="0"/>
              <a:t>Mild subcutaneous fat loss of the orbital regions</a:t>
            </a:r>
          </a:p>
          <a:p>
            <a:r>
              <a:rPr lang="en-US" dirty="0"/>
              <a:t>Frail arms with thin </a:t>
            </a:r>
            <a:r>
              <a:rPr lang="en-US" dirty="0" smtClean="0"/>
              <a:t>skin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n-US" dirty="0" smtClean="0"/>
              <a:t>What was Noted by Other Providers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Tattoos on lower bilateral </a:t>
            </a:r>
            <a:r>
              <a:rPr lang="en-US" dirty="0" smtClean="0"/>
              <a:t>extremities</a:t>
            </a:r>
          </a:p>
          <a:p>
            <a:r>
              <a:rPr lang="en-US" dirty="0" smtClean="0"/>
              <a:t>Ecchymosis on bilateral upper extremities</a:t>
            </a:r>
          </a:p>
          <a:p>
            <a:r>
              <a:rPr lang="en-US" dirty="0" smtClean="0"/>
              <a:t>2+ pitting edema extending up to bilateral knees</a:t>
            </a:r>
          </a:p>
          <a:p>
            <a:r>
              <a:rPr lang="en-US" dirty="0" smtClean="0"/>
              <a:t>No pressure ulcers on sacrum/coccyx or elsewhere, only issues on buttocks related to moisture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48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Estimated Nutrition Requirements 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2928361"/>
              </p:ext>
            </p:extLst>
          </p:nvPr>
        </p:nvGraphicFramePr>
        <p:xfrm>
          <a:off x="1524000" y="1397000"/>
          <a:ext cx="6096000" cy="5394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Date of Assessment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Estimated Nutrition Requirements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Justification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6/22/16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2169-2531 kcal/d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80-101 g pro/d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Fluids as indicated by physician due to volume overload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600" dirty="0" smtClean="0"/>
                        <a:t>Based </a:t>
                      </a:r>
                      <a:r>
                        <a:rPr lang="en-US" sz="1600" dirty="0" err="1" smtClean="0"/>
                        <a:t>wt</a:t>
                      </a:r>
                      <a:r>
                        <a:rPr lang="en-US" sz="1600" dirty="0" smtClean="0"/>
                        <a:t> PTA: 159</a:t>
                      </a:r>
                      <a:r>
                        <a:rPr lang="en-US" sz="1600" baseline="0" dirty="0" smtClean="0"/>
                        <a:t> lb</a:t>
                      </a:r>
                      <a:r>
                        <a:rPr lang="en-US" sz="1600" baseline="0" dirty="0" smtClean="0">
                          <a:latin typeface="Times New Roman"/>
                          <a:cs typeface="Times New Roman"/>
                        </a:rPr>
                        <a:t>¹</a:t>
                      </a:r>
                      <a:endParaRPr lang="en-US" sz="1600" baseline="0" dirty="0" smtClean="0"/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30-35 kcal/kg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1.1-1.4 g pro/kg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en-US" sz="1600" dirty="0"/>
                    </a:p>
                  </a:txBody>
                  <a:tcPr/>
                </a:tc>
              </a:tr>
              <a:tr h="7416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6/27/16 &amp; 6/30/16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600" dirty="0" smtClean="0"/>
                        <a:t>For</a:t>
                      </a:r>
                      <a:r>
                        <a:rPr lang="en-US" sz="1600" baseline="0" dirty="0" smtClean="0"/>
                        <a:t> CRRT: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 smtClean="0"/>
                        <a:t>2059-2401 kcal/d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 smtClean="0"/>
                        <a:t>137-172 g pro/d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 smtClean="0"/>
                        <a:t>1-1.5 L fluids/d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600" baseline="0" dirty="0" smtClean="0"/>
                        <a:t>For HD: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 smtClean="0"/>
                        <a:t>2059-2401 kcal/d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 smtClean="0"/>
                        <a:t>103-137 g pro/d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 smtClean="0"/>
                        <a:t>1-1.5 L fluids/d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*Used</a:t>
                      </a:r>
                      <a:r>
                        <a:rPr lang="en-US" sz="1600" baseline="0" dirty="0" smtClean="0"/>
                        <a:t> dry </a:t>
                      </a:r>
                      <a:r>
                        <a:rPr lang="en-US" sz="1600" baseline="0" dirty="0" err="1" smtClean="0"/>
                        <a:t>wt</a:t>
                      </a:r>
                      <a:r>
                        <a:rPr lang="en-US" sz="1600" baseline="0" dirty="0" smtClean="0"/>
                        <a:t>: 151 </a:t>
                      </a:r>
                      <a:r>
                        <a:rPr lang="en-US" sz="1600" baseline="0" dirty="0" err="1" smtClean="0"/>
                        <a:t>lb</a:t>
                      </a:r>
                      <a:endParaRPr lang="en-US" sz="1600" baseline="0" dirty="0" smtClean="0"/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600" baseline="0" dirty="0" smtClean="0"/>
                        <a:t>For CRRT</a:t>
                      </a:r>
                      <a:r>
                        <a:rPr lang="en-US" sz="1600" baseline="0" dirty="0" smtClean="0">
                          <a:latin typeface="Times New Roman"/>
                          <a:cs typeface="Times New Roman"/>
                        </a:rPr>
                        <a:t>¹</a:t>
                      </a:r>
                      <a:r>
                        <a:rPr lang="en-US" sz="1600" b="1" baseline="300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</a:rPr>
                        <a:t>4</a:t>
                      </a:r>
                      <a:endParaRPr lang="en-US" sz="1600" baseline="0" dirty="0" smtClean="0">
                        <a:latin typeface="+mj-lt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 smtClean="0"/>
                        <a:t>30-35 kcal/kg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 smtClean="0"/>
                        <a:t>2-2.5 g pro/kg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 smtClean="0"/>
                        <a:t>&lt;1 L fluid output, provide 1-1.5 L fluids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600" baseline="0" dirty="0" smtClean="0"/>
                        <a:t>For HD</a:t>
                      </a:r>
                      <a:r>
                        <a:rPr lang="en-US" sz="1600" baseline="0" dirty="0" smtClean="0">
                          <a:latin typeface="Times New Roman"/>
                          <a:cs typeface="Times New Roman"/>
                        </a:rPr>
                        <a:t>¹³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30-35 kcal/kg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1.5</a:t>
                      </a:r>
                      <a:r>
                        <a:rPr lang="en-US" sz="1600" baseline="0" dirty="0" smtClean="0"/>
                        <a:t>-2 g pro/kg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 smtClean="0"/>
                        <a:t>&lt;1 L fluid output, provide 1-1.5 L fluids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798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Nutrition Prescriptions/Diet Orders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2113656"/>
              </p:ext>
            </p:extLst>
          </p:nvPr>
        </p:nvGraphicFramePr>
        <p:xfrm>
          <a:off x="381000" y="1397000"/>
          <a:ext cx="8382000" cy="50037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95500"/>
                <a:gridCol w="2095500"/>
                <a:gridCol w="2095500"/>
                <a:gridCol w="2095500"/>
              </a:tblGrid>
              <a:tr h="42228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Date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Diet Order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Appropriate?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Recommendations?</a:t>
                      </a:r>
                      <a:endParaRPr lang="en-US" sz="1600" dirty="0"/>
                    </a:p>
                  </a:txBody>
                  <a:tcPr/>
                </a:tc>
              </a:tr>
              <a:tr h="6594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6/20/16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2100 kcal AHA Diet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Yes.</a:t>
                      </a:r>
                      <a:r>
                        <a:rPr lang="en-US" sz="1600" baseline="0" dirty="0" smtClean="0"/>
                        <a:t> Appropriate p</a:t>
                      </a:r>
                      <a:r>
                        <a:rPr lang="en-US" sz="1600" dirty="0" smtClean="0"/>
                        <a:t>rior</a:t>
                      </a:r>
                      <a:r>
                        <a:rPr lang="en-US" sz="1600" baseline="0" dirty="0" smtClean="0"/>
                        <a:t> to choking event.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Adjust</a:t>
                      </a:r>
                      <a:r>
                        <a:rPr lang="en-US" sz="1600" baseline="0" dirty="0" smtClean="0"/>
                        <a:t> consistency per SLP recs. </a:t>
                      </a:r>
                      <a:endParaRPr lang="en-US" sz="1600" dirty="0"/>
                    </a:p>
                  </a:txBody>
                  <a:tcPr/>
                </a:tc>
              </a:tr>
              <a:tr h="6594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6/21/16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NPO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Yes.</a:t>
                      </a:r>
                      <a:r>
                        <a:rPr lang="en-US" sz="1600" baseline="0" dirty="0" smtClean="0"/>
                        <a:t> Bedside swallow  pending.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Avoid</a:t>
                      </a:r>
                      <a:r>
                        <a:rPr lang="en-US" sz="1600" baseline="0" dirty="0" smtClean="0"/>
                        <a:t> NPO status &gt; 3 days.</a:t>
                      </a:r>
                      <a:endParaRPr lang="en-US" sz="1600" dirty="0"/>
                    </a:p>
                  </a:txBody>
                  <a:tcPr/>
                </a:tc>
              </a:tr>
              <a:tr h="149246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6/21/16-6/27/16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Soft, 2200 kcal ADA Diet + chocolate Ensure</a:t>
                      </a:r>
                      <a:r>
                        <a:rPr lang="en-US" sz="1600" baseline="0" dirty="0" smtClean="0"/>
                        <a:t> Muscle Health TID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Yes.</a:t>
                      </a:r>
                      <a:r>
                        <a:rPr lang="en-US" sz="1600" baseline="0" dirty="0" smtClean="0"/>
                        <a:t> Appropriate in terms of calories/protein, consistency, and blood glucose control.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Recommended encouraging Veteran to have</a:t>
                      </a:r>
                      <a:r>
                        <a:rPr lang="en-US" sz="1600" baseline="0" dirty="0" smtClean="0"/>
                        <a:t> &gt;75% PO intake, especially the protein foods.</a:t>
                      </a:r>
                      <a:endParaRPr lang="en-US" sz="1600" dirty="0"/>
                    </a:p>
                  </a:txBody>
                  <a:tcPr/>
                </a:tc>
              </a:tr>
              <a:tr h="177013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6/27/16-6/29/16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Soft, 2200 kcal ADA Diet + chocolate Ensure Muscle Health TID + </a:t>
                      </a:r>
                      <a:r>
                        <a:rPr lang="en-US" sz="1600" dirty="0" err="1" smtClean="0"/>
                        <a:t>ProGelatein</a:t>
                      </a:r>
                      <a:r>
                        <a:rPr lang="en-US" sz="1600" baseline="0" dirty="0" smtClean="0"/>
                        <a:t> TID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No.</a:t>
                      </a:r>
                      <a:r>
                        <a:rPr lang="en-US" sz="1600" baseline="0" dirty="0" smtClean="0"/>
                        <a:t> E</a:t>
                      </a:r>
                      <a:r>
                        <a:rPr lang="en-US" sz="1600" dirty="0" smtClean="0"/>
                        <a:t>ven with the additional oral nutrition supplements,  Veteran was not eating enough to meet needs.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Placed</a:t>
                      </a:r>
                      <a:r>
                        <a:rPr lang="en-US" sz="1600" baseline="0" dirty="0" smtClean="0"/>
                        <a:t> initial TF recommendations w/ 2 kcal/mL TF via DHT.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055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/>
              <a:t>Nutrition Prescriptions/Diet Orders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6897128"/>
              </p:ext>
            </p:extLst>
          </p:nvPr>
        </p:nvGraphicFramePr>
        <p:xfrm>
          <a:off x="457200" y="1219201"/>
          <a:ext cx="8382000" cy="57202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95500"/>
                <a:gridCol w="2095500"/>
                <a:gridCol w="2095500"/>
                <a:gridCol w="2095500"/>
              </a:tblGrid>
              <a:tr h="34445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Date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Diet Order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Appropriate?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Recommendations?</a:t>
                      </a:r>
                      <a:endParaRPr lang="en-US" sz="1600" dirty="0"/>
                    </a:p>
                  </a:txBody>
                  <a:tcPr/>
                </a:tc>
              </a:tr>
              <a:tr h="138072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6/29/16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DHT</a:t>
                      </a:r>
                      <a:r>
                        <a:rPr lang="en-US" sz="1600" baseline="0" dirty="0" smtClean="0"/>
                        <a:t> placed with order for 1.5 kcal/mL  TF </a:t>
                      </a:r>
                      <a:r>
                        <a:rPr lang="en-US" sz="1600" baseline="0" dirty="0" err="1" smtClean="0"/>
                        <a:t>tra</a:t>
                      </a:r>
                      <a:r>
                        <a:rPr lang="en-US" sz="1600" baseline="0" dirty="0" smtClean="0"/>
                        <a:t> 20 mL/</a:t>
                      </a:r>
                      <a:r>
                        <a:rPr lang="en-US" sz="1600" baseline="0" dirty="0" err="1" smtClean="0"/>
                        <a:t>hr</a:t>
                      </a:r>
                      <a:r>
                        <a:rPr lang="en-US" sz="1600" baseline="0" dirty="0" smtClean="0"/>
                        <a:t> with 35 mL/</a:t>
                      </a:r>
                      <a:r>
                        <a:rPr lang="en-US" sz="1600" baseline="0" dirty="0" err="1" smtClean="0"/>
                        <a:t>hr</a:t>
                      </a:r>
                      <a:r>
                        <a:rPr lang="en-US" sz="1600" baseline="0" dirty="0" smtClean="0"/>
                        <a:t> flush. With goal rate of 40 mL/</a:t>
                      </a:r>
                      <a:r>
                        <a:rPr lang="en-US" sz="1600" baseline="0" dirty="0" err="1" smtClean="0"/>
                        <a:t>hr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No.</a:t>
                      </a:r>
                      <a:r>
                        <a:rPr lang="en-US" sz="1600" baseline="0" dirty="0" smtClean="0"/>
                        <a:t> Veteran needs a higher concentration formula as well as a greater goal rate.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Put</a:t>
                      </a:r>
                      <a:r>
                        <a:rPr lang="en-US" sz="1600" baseline="0" dirty="0" smtClean="0"/>
                        <a:t> in a nutrition therapy note with my 2 kcal/mL TF recommendations and added attending as a signer.</a:t>
                      </a:r>
                      <a:endParaRPr lang="en-US" sz="1600" dirty="0"/>
                    </a:p>
                  </a:txBody>
                  <a:tcPr/>
                </a:tc>
              </a:tr>
              <a:tr h="94755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6/30/16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TF</a:t>
                      </a:r>
                      <a:r>
                        <a:rPr lang="en-US" sz="1600" baseline="0" dirty="0" smtClean="0"/>
                        <a:t> Held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Yes.</a:t>
                      </a:r>
                      <a:r>
                        <a:rPr lang="en-US" sz="1600" baseline="0" dirty="0" smtClean="0"/>
                        <a:t>  Veteran hemodynamically unstable and on </a:t>
                      </a:r>
                      <a:r>
                        <a:rPr lang="en-US" sz="1600" baseline="0" dirty="0" err="1" smtClean="0"/>
                        <a:t>pressors</a:t>
                      </a:r>
                      <a:r>
                        <a:rPr lang="en-US" sz="1600" baseline="0" dirty="0" smtClean="0"/>
                        <a:t>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Once stable and off</a:t>
                      </a:r>
                      <a:r>
                        <a:rPr lang="en-US" sz="1600" baseline="0" dirty="0" smtClean="0"/>
                        <a:t> or on low dose </a:t>
                      </a:r>
                      <a:r>
                        <a:rPr lang="en-US" sz="1600" baseline="0" dirty="0" err="1" smtClean="0"/>
                        <a:t>pressors</a:t>
                      </a:r>
                      <a:r>
                        <a:rPr lang="en-US" sz="1600" baseline="0" dirty="0" smtClean="0"/>
                        <a:t>, start trophic feed with 1.5 kcal/mL TF.</a:t>
                      </a:r>
                      <a:endParaRPr lang="en-US" sz="1600" dirty="0"/>
                    </a:p>
                  </a:txBody>
                  <a:tcPr/>
                </a:tc>
              </a:tr>
              <a:tr h="121738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6/30/16-7/2/16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TF resumes with 1.5 kcal/mL</a:t>
                      </a:r>
                      <a:r>
                        <a:rPr lang="en-US" sz="1600" baseline="0" dirty="0" smtClean="0"/>
                        <a:t> TF </a:t>
                      </a:r>
                      <a:r>
                        <a:rPr lang="en-US" sz="1600" baseline="0" dirty="0" err="1" smtClean="0"/>
                        <a:t>tra</a:t>
                      </a:r>
                      <a:r>
                        <a:rPr lang="en-US" sz="1600" baseline="0" dirty="0" smtClean="0"/>
                        <a:t> 15 mL/</a:t>
                      </a:r>
                      <a:r>
                        <a:rPr lang="en-US" sz="1600" baseline="0" dirty="0" err="1" smtClean="0"/>
                        <a:t>hr</a:t>
                      </a:r>
                      <a:r>
                        <a:rPr lang="en-US" sz="1600" baseline="0" dirty="0" smtClean="0"/>
                        <a:t> with 35 mL/</a:t>
                      </a:r>
                      <a:r>
                        <a:rPr lang="en-US" sz="1600" baseline="0" dirty="0" err="1" smtClean="0"/>
                        <a:t>hr</a:t>
                      </a:r>
                      <a:r>
                        <a:rPr lang="en-US" sz="1600" baseline="0" dirty="0" smtClean="0"/>
                        <a:t> flush. No goal rate was in orders.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Partially. Veteran</a:t>
                      </a:r>
                      <a:r>
                        <a:rPr lang="en-US" sz="1600" baseline="0" dirty="0" smtClean="0"/>
                        <a:t> was hemodynamically stable but initial rate was too high and no goal rate was given.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Placed recommendations for trophic</a:t>
                      </a:r>
                      <a:r>
                        <a:rPr lang="en-US" sz="1600" baseline="0" dirty="0" smtClean="0"/>
                        <a:t> feed again.</a:t>
                      </a:r>
                      <a:endParaRPr lang="en-US" sz="1600" dirty="0"/>
                    </a:p>
                  </a:txBody>
                  <a:tcPr/>
                </a:tc>
              </a:tr>
              <a:tr h="144387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7/2/16-7/5/16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Withdrawal of Nutrition Support for Comfort</a:t>
                      </a:r>
                      <a:r>
                        <a:rPr lang="en-US" sz="1600" baseline="0" dirty="0" smtClean="0"/>
                        <a:t> Care; Placed back on Soft, 2200 kcal ADA Diet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The</a:t>
                      </a:r>
                      <a:r>
                        <a:rPr lang="en-US" sz="1600" baseline="0" dirty="0" smtClean="0"/>
                        <a:t> appropriateness of this diet order depends on personal beliefs.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Would</a:t>
                      </a:r>
                      <a:r>
                        <a:rPr lang="en-US" sz="1600" baseline="0" dirty="0" smtClean="0"/>
                        <a:t> have recommended</a:t>
                      </a:r>
                      <a:r>
                        <a:rPr lang="en-US" sz="1600" dirty="0" smtClean="0"/>
                        <a:t> regular diet since</a:t>
                      </a:r>
                      <a:r>
                        <a:rPr lang="en-US" sz="1600" baseline="0" dirty="0" smtClean="0"/>
                        <a:t> the Veteran was eating mainly for comfort/pleasure.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60529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Initial Nutrition Diagnosis &amp; Etiologies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sz="2600" dirty="0" smtClean="0"/>
              <a:t>Current </a:t>
            </a:r>
            <a:r>
              <a:rPr lang="en-US" sz="2600" dirty="0"/>
              <a:t>Nutrition Status: MODERATE due to the following:</a:t>
            </a:r>
          </a:p>
          <a:p>
            <a:pPr lvl="0"/>
            <a:r>
              <a:rPr lang="en-US" sz="2600" dirty="0"/>
              <a:t>Nutrition Diagnosis: Possibility of developing/presenting with morbidity, increased duration/severity of illness (D-S NDC 17.002) AEB Braden Scale Score of 13 with a nutrition rating of 2 which is probably inadequate.</a:t>
            </a:r>
          </a:p>
          <a:p>
            <a:pPr lvl="0"/>
            <a:r>
              <a:rPr lang="en-US" sz="2600" dirty="0"/>
              <a:t>Nutrition Etiologies: </a:t>
            </a:r>
          </a:p>
          <a:p>
            <a:pPr lvl="1"/>
            <a:r>
              <a:rPr lang="en-US" sz="2600" dirty="0"/>
              <a:t>Intolerance of foods/nutrients (D-S NDC 12.002) r/t nausea/vomiting associated with current medical diagnosis. </a:t>
            </a:r>
          </a:p>
          <a:p>
            <a:pPr lvl="1"/>
            <a:r>
              <a:rPr lang="en-US" sz="2600" dirty="0"/>
              <a:t>Deficit in nutrition knowledge (D-S NDC 4.002) r/t importance of protein for wound healing along with other non-nutritional etiologies. </a:t>
            </a:r>
          </a:p>
          <a:p>
            <a:pPr lvl="0"/>
            <a:r>
              <a:rPr lang="en-US" sz="2600" dirty="0"/>
              <a:t>Nutrition Goal: Patient will have a Braden Scale nutrition rating of 3-4 in 1 week.→ NOT MET; DISCONTINUE GOAL (6/27/16)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57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Veteran Admission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900" dirty="0" smtClean="0"/>
              <a:t>90 years old</a:t>
            </a:r>
          </a:p>
          <a:p>
            <a:r>
              <a:rPr lang="en-US" sz="2900" dirty="0" smtClean="0"/>
              <a:t>Male</a:t>
            </a:r>
          </a:p>
          <a:p>
            <a:r>
              <a:rPr lang="en-US" sz="2900" dirty="0" smtClean="0"/>
              <a:t>Caucasian</a:t>
            </a:r>
          </a:p>
          <a:p>
            <a:r>
              <a:rPr lang="en-US" sz="2900" dirty="0" smtClean="0"/>
              <a:t>WWII Naval Veteran</a:t>
            </a:r>
          </a:p>
          <a:p>
            <a:r>
              <a:rPr lang="en-US" sz="2900" dirty="0" smtClean="0"/>
              <a:t>Associates’ level </a:t>
            </a:r>
            <a:r>
              <a:rPr lang="en-US" sz="2900" dirty="0"/>
              <a:t>e</a:t>
            </a:r>
            <a:r>
              <a:rPr lang="en-US" sz="2900" dirty="0" smtClean="0"/>
              <a:t>ducation</a:t>
            </a:r>
          </a:p>
          <a:p>
            <a:r>
              <a:rPr lang="en-US" sz="2900" dirty="0" smtClean="0"/>
              <a:t>Retired salesman</a:t>
            </a:r>
          </a:p>
          <a:p>
            <a:r>
              <a:rPr lang="en-US" sz="2900" dirty="0" smtClean="0"/>
              <a:t>Widower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900" dirty="0" smtClean="0"/>
              <a:t>Father of 5 grown children</a:t>
            </a:r>
          </a:p>
          <a:p>
            <a:r>
              <a:rPr lang="en-US" sz="2900" dirty="0" smtClean="0"/>
              <a:t>Baptist</a:t>
            </a:r>
          </a:p>
          <a:p>
            <a:r>
              <a:rPr lang="en-US" sz="2900" dirty="0" smtClean="0"/>
              <a:t>Functional in ADLs/IADLs</a:t>
            </a:r>
          </a:p>
          <a:p>
            <a:r>
              <a:rPr lang="en-US" sz="2900" dirty="0" smtClean="0"/>
              <a:t>Used motorized scooter for long distance mobility</a:t>
            </a:r>
          </a:p>
          <a:p>
            <a:r>
              <a:rPr lang="en-US" sz="2900" dirty="0" smtClean="0"/>
              <a:t>Resided in an independent living center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6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Nutrition Interventions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dirty="0" smtClean="0"/>
              <a:t>Recommended Renal (HD), AHA diet as medically indicated. Adjust consistency per SLP recs.</a:t>
            </a:r>
          </a:p>
          <a:p>
            <a:r>
              <a:rPr lang="en-US" dirty="0" smtClean="0"/>
              <a:t>Will send chocolate Ensure Muscle Health TID.</a:t>
            </a:r>
          </a:p>
          <a:p>
            <a:r>
              <a:rPr lang="en-US" dirty="0" smtClean="0"/>
              <a:t>Encouraged &gt;75% PO intake, especially protein foods.</a:t>
            </a:r>
          </a:p>
          <a:p>
            <a:r>
              <a:rPr lang="en-US" dirty="0" smtClean="0"/>
              <a:t>Provided nutrition education regarding protein</a:t>
            </a:r>
            <a:r>
              <a:rPr lang="en-US" dirty="0"/>
              <a:t> </a:t>
            </a:r>
            <a:r>
              <a:rPr lang="en-US" dirty="0" smtClean="0"/>
              <a:t>for wound healing and dialysis.</a:t>
            </a:r>
          </a:p>
        </p:txBody>
      </p:sp>
    </p:spTree>
    <p:extLst>
      <p:ext uri="{BB962C8B-B14F-4D97-AF65-F5344CB8AC3E}">
        <p14:creationId xmlns:p14="http://schemas.microsoft.com/office/powerpoint/2010/main" val="148346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Monitoring and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Appetite</a:t>
            </a:r>
          </a:p>
          <a:p>
            <a:r>
              <a:rPr lang="en-US" dirty="0" smtClean="0"/>
              <a:t>Intake – specifically protein foods</a:t>
            </a:r>
          </a:p>
          <a:p>
            <a:r>
              <a:rPr lang="en-US" dirty="0" smtClean="0"/>
              <a:t>Taste acceptance of chocolate Ensure Muscle Health</a:t>
            </a:r>
          </a:p>
          <a:p>
            <a:r>
              <a:rPr lang="en-US" dirty="0" smtClean="0"/>
              <a:t>Tolerance of diet consistency</a:t>
            </a:r>
          </a:p>
          <a:p>
            <a:r>
              <a:rPr lang="en-US" dirty="0" smtClean="0"/>
              <a:t>Resolved N/V and diarrhea</a:t>
            </a:r>
          </a:p>
          <a:p>
            <a:r>
              <a:rPr lang="en-US" dirty="0" smtClean="0"/>
              <a:t>Weight </a:t>
            </a:r>
          </a:p>
          <a:p>
            <a:r>
              <a:rPr lang="en-US" dirty="0" smtClean="0"/>
              <a:t>Physical signs of malnutrition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30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800" dirty="0" smtClean="0"/>
              <a:t>Follow-Up 1 Nutrition Diagnosis &amp; Etiology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dirty="0"/>
              <a:t>Current Nutrition Status: SEVERE due to the following:</a:t>
            </a:r>
          </a:p>
          <a:p>
            <a:pPr lvl="0"/>
            <a:r>
              <a:rPr lang="en-US" dirty="0"/>
              <a:t>Nutrition Diagnosis: Inadequate calorie/protein (D-S NDC 10.001) AEB diet recall.</a:t>
            </a:r>
          </a:p>
          <a:p>
            <a:pPr lvl="0"/>
            <a:r>
              <a:rPr lang="en-US" dirty="0"/>
              <a:t>Nutrition Etiology: Inactive role in maintaining adequate nutrition (D-S NDC 9.001) r/t increased lethargy associated with current medical diagnoses and limited encouragement to consume meals/snacks. </a:t>
            </a:r>
          </a:p>
          <a:p>
            <a:pPr lvl="0"/>
            <a:r>
              <a:rPr lang="en-US" dirty="0"/>
              <a:t>Nutrition Goal: Patient will meet 80% of calorie/protein needs by 6/30/16.→ NOT MET; REVISE GOAL (6/30/16)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93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Follow-Up 1 Nutrition Interventions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Addition of </a:t>
            </a:r>
            <a:r>
              <a:rPr lang="en-US" dirty="0" err="1" smtClean="0"/>
              <a:t>ProGelatein</a:t>
            </a:r>
            <a:r>
              <a:rPr lang="en-US" dirty="0" smtClean="0"/>
              <a:t> TID.</a:t>
            </a:r>
          </a:p>
          <a:p>
            <a:r>
              <a:rPr lang="en-US" dirty="0" smtClean="0"/>
              <a:t>Provided additional nutrition education. </a:t>
            </a:r>
          </a:p>
          <a:p>
            <a:r>
              <a:rPr lang="en-US" dirty="0" smtClean="0"/>
              <a:t>D/t poor intake, recommended placing DHT w/ 2 kcal/mL TF w/ an initial rate of 20 mL/</a:t>
            </a:r>
            <a:r>
              <a:rPr lang="en-US" dirty="0" err="1" smtClean="0"/>
              <a:t>hr</a:t>
            </a:r>
            <a:r>
              <a:rPr lang="en-US" dirty="0" smtClean="0"/>
              <a:t> w/ goal rate of 50 mL/</a:t>
            </a:r>
            <a:r>
              <a:rPr lang="en-US" dirty="0" err="1" smtClean="0"/>
              <a:t>hr</a:t>
            </a:r>
            <a:r>
              <a:rPr lang="en-US" dirty="0" smtClean="0"/>
              <a:t> (=2400 kcal, 100 g pro, 840 mL free water/d).</a:t>
            </a:r>
          </a:p>
          <a:p>
            <a:r>
              <a:rPr lang="en-US" dirty="0" smtClean="0"/>
              <a:t>Provide ~30 mL water flushes for maintenance fluids.</a:t>
            </a:r>
          </a:p>
          <a:p>
            <a:r>
              <a:rPr lang="en-US" dirty="0" smtClean="0"/>
              <a:t>Attempt to reach at least 40 mL/</a:t>
            </a:r>
            <a:r>
              <a:rPr lang="en-US" dirty="0" err="1" smtClean="0"/>
              <a:t>hr</a:t>
            </a:r>
            <a:r>
              <a:rPr lang="en-US" dirty="0" smtClean="0"/>
              <a:t> by 6/30/16.</a:t>
            </a:r>
          </a:p>
          <a:p>
            <a:r>
              <a:rPr lang="en-US" dirty="0" smtClean="0"/>
              <a:t>Will order </a:t>
            </a:r>
            <a:r>
              <a:rPr lang="en-US" dirty="0" err="1" smtClean="0"/>
              <a:t>ProSource</a:t>
            </a:r>
            <a:r>
              <a:rPr lang="en-US" dirty="0" smtClean="0"/>
              <a:t> q6h once TF adequately advances.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26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Follow-Up 1 Monitoring and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Appetite</a:t>
            </a:r>
          </a:p>
          <a:p>
            <a:r>
              <a:rPr lang="en-US" dirty="0" smtClean="0"/>
              <a:t>Intake </a:t>
            </a:r>
          </a:p>
          <a:p>
            <a:r>
              <a:rPr lang="en-US" dirty="0" smtClean="0"/>
              <a:t>Taste acceptance of </a:t>
            </a:r>
            <a:r>
              <a:rPr lang="en-US" dirty="0" err="1" smtClean="0"/>
              <a:t>ProGelatein</a:t>
            </a:r>
            <a:endParaRPr lang="en-US" dirty="0" smtClean="0"/>
          </a:p>
          <a:p>
            <a:r>
              <a:rPr lang="en-US" dirty="0" smtClean="0"/>
              <a:t>Possible placement of DHT and TF order</a:t>
            </a:r>
          </a:p>
          <a:p>
            <a:r>
              <a:rPr lang="en-US" dirty="0" smtClean="0"/>
              <a:t>Weight</a:t>
            </a:r>
          </a:p>
          <a:p>
            <a:r>
              <a:rPr lang="en-US" dirty="0" smtClean="0"/>
              <a:t>Physical signs of malnutrition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43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800" dirty="0" smtClean="0"/>
              <a:t>Follow-Up 2 Nutrition Diagnosis &amp; Etiology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Current Nutrition Status: SEVERE due to the following:</a:t>
            </a:r>
          </a:p>
          <a:p>
            <a:pPr lvl="0"/>
            <a:r>
              <a:rPr lang="en-US" dirty="0"/>
              <a:t>Nutrition Diagnosis: Inadequate calorie/protein intake (D-S NDC 10.001) AEB no current nutrition support.</a:t>
            </a:r>
          </a:p>
          <a:p>
            <a:pPr lvl="0"/>
            <a:r>
              <a:rPr lang="en-US" dirty="0"/>
              <a:t>Nutrition Etiology: Inadequate feeding route (D-S NDC 10.004) r/t recent intubation, use of vasopressors, and hemodynamic instability. </a:t>
            </a:r>
          </a:p>
          <a:p>
            <a:pPr lvl="0"/>
            <a:r>
              <a:rPr lang="en-US" dirty="0"/>
              <a:t>Nutrition Goal: Patient will meet at least 100% of estimated calorie, protein needs by 7/7/16. →NOT MET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29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Follow-Up 2 Nutrition Interventions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Recommended start trophic feed of 1.5 kcal/mL TF at 10 mL/</a:t>
            </a:r>
            <a:r>
              <a:rPr lang="en-US" dirty="0" err="1" smtClean="0"/>
              <a:t>hr</a:t>
            </a:r>
            <a:r>
              <a:rPr lang="en-US" dirty="0" smtClean="0"/>
              <a:t> x 24-48h w/ goal rate of 65 mL/</a:t>
            </a:r>
            <a:r>
              <a:rPr lang="en-US" dirty="0" err="1" smtClean="0"/>
              <a:t>hr</a:t>
            </a:r>
            <a:r>
              <a:rPr lang="en-US" dirty="0"/>
              <a:t> </a:t>
            </a:r>
            <a:r>
              <a:rPr lang="en-US" dirty="0" smtClean="0"/>
              <a:t>(=2340 kcal, 105 g pro, 1186 mL free water/d).</a:t>
            </a:r>
          </a:p>
          <a:p>
            <a:r>
              <a:rPr lang="en-US" dirty="0" smtClean="0"/>
              <a:t>If tolerated, provide 30 mL water q4h to prevent tube occlusion.</a:t>
            </a:r>
          </a:p>
          <a:p>
            <a:r>
              <a:rPr lang="en-US" dirty="0" smtClean="0"/>
              <a:t>Will order 1 </a:t>
            </a:r>
            <a:r>
              <a:rPr lang="en-US" dirty="0" err="1" smtClean="0"/>
              <a:t>pkt</a:t>
            </a:r>
            <a:r>
              <a:rPr lang="en-US" dirty="0" smtClean="0"/>
              <a:t> </a:t>
            </a:r>
            <a:r>
              <a:rPr lang="en-US" dirty="0" err="1" smtClean="0"/>
              <a:t>ProSource</a:t>
            </a:r>
            <a:r>
              <a:rPr lang="en-US" dirty="0" smtClean="0"/>
              <a:t> q6h once TF adequately advances.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867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Follow-Up 2 Monitoring and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Hemodynamic stability</a:t>
            </a:r>
          </a:p>
          <a:p>
            <a:r>
              <a:rPr lang="en-US" dirty="0" smtClean="0"/>
              <a:t>Re-initiation of TF</a:t>
            </a:r>
          </a:p>
          <a:p>
            <a:r>
              <a:rPr lang="en-US" dirty="0" smtClean="0"/>
              <a:t>Amount of TF received per 24h </a:t>
            </a:r>
          </a:p>
          <a:p>
            <a:r>
              <a:rPr lang="en-US" dirty="0" smtClean="0"/>
              <a:t>Amount of </a:t>
            </a:r>
            <a:r>
              <a:rPr lang="en-US" dirty="0" err="1" smtClean="0"/>
              <a:t>ProSource</a:t>
            </a:r>
            <a:r>
              <a:rPr lang="en-US" dirty="0" smtClean="0"/>
              <a:t> received per 24h</a:t>
            </a:r>
          </a:p>
          <a:p>
            <a:r>
              <a:rPr lang="en-US" dirty="0" smtClean="0"/>
              <a:t>Any s/s of TF intolerance</a:t>
            </a:r>
          </a:p>
          <a:p>
            <a:r>
              <a:rPr lang="en-US" dirty="0" smtClean="0"/>
              <a:t>Weight </a:t>
            </a:r>
          </a:p>
          <a:p>
            <a:r>
              <a:rPr lang="en-US" dirty="0" smtClean="0"/>
              <a:t>Physical signs of malnutrition</a:t>
            </a:r>
          </a:p>
        </p:txBody>
      </p:sp>
    </p:spTree>
    <p:extLst>
      <p:ext uri="{BB962C8B-B14F-4D97-AF65-F5344CB8AC3E}">
        <p14:creationId xmlns:p14="http://schemas.microsoft.com/office/powerpoint/2010/main" val="841021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Outcomes of MNT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Nestle’s</a:t>
            </a:r>
            <a:r>
              <a:rPr lang="en-US" dirty="0"/>
              <a:t> </a:t>
            </a:r>
            <a:r>
              <a:rPr lang="en-US" dirty="0" err="1"/>
              <a:t>Nutren</a:t>
            </a:r>
            <a:r>
              <a:rPr lang="en-US" dirty="0"/>
              <a:t> </a:t>
            </a:r>
            <a:r>
              <a:rPr lang="en-US" dirty="0" smtClean="0"/>
              <a:t>1.5 - $16.91 for a case of 6 – 1 liter ready-to-hang bags</a:t>
            </a:r>
          </a:p>
          <a:p>
            <a:pPr lvl="1"/>
            <a:r>
              <a:rPr lang="en-US" dirty="0" smtClean="0"/>
              <a:t>Equates to $2.82/ 1 Liter</a:t>
            </a:r>
          </a:p>
          <a:p>
            <a:pPr lvl="1"/>
            <a:r>
              <a:rPr lang="en-US" dirty="0" smtClean="0"/>
              <a:t>Calculated total amount of 1.5 kcal/mL TF received = 770 mL</a:t>
            </a:r>
          </a:p>
          <a:p>
            <a:pPr lvl="1"/>
            <a:r>
              <a:rPr lang="en-US" dirty="0" smtClean="0"/>
              <a:t>Equates to $2.17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4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within the Health Care Team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657600" y="2819400"/>
            <a:ext cx="1828800" cy="1066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771900" y="3029634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Veteran &amp; Family 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2057400" y="2286000"/>
            <a:ext cx="1600200" cy="533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04800" y="1600200"/>
            <a:ext cx="1600200" cy="952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57200" y="18288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Physicians  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362200" y="3886200"/>
            <a:ext cx="1295400" cy="533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609600" y="4419600"/>
            <a:ext cx="1676400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>
            <a:stCxn id="3" idx="0"/>
          </p:cNvCxnSpPr>
          <p:nvPr/>
        </p:nvCxnSpPr>
        <p:spPr>
          <a:xfrm flipV="1">
            <a:off x="4572000" y="24384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771900" y="1524000"/>
            <a:ext cx="16002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5486400" y="2198132"/>
            <a:ext cx="1219200" cy="6212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486400" y="3886200"/>
            <a:ext cx="990600" cy="838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62000" y="4724400"/>
            <a:ext cx="1295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Nursing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757115" y="1639669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Respiratory Therapy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6934200" y="1480066"/>
            <a:ext cx="1981200" cy="10287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7162800" y="18288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Social Work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6705600" y="4914900"/>
            <a:ext cx="1828800" cy="952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6934200" y="4972503"/>
            <a:ext cx="1447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Critical Care RD/Dietetic Intern</a:t>
            </a:r>
            <a:endParaRPr lang="en-US" dirty="0"/>
          </a:p>
        </p:txBody>
      </p:sp>
      <p:cxnSp>
        <p:nvCxnSpPr>
          <p:cNvPr id="29" name="Straight Arrow Connector 28"/>
          <p:cNvCxnSpPr>
            <a:stCxn id="3" idx="2"/>
          </p:cNvCxnSpPr>
          <p:nvPr/>
        </p:nvCxnSpPr>
        <p:spPr>
          <a:xfrm>
            <a:off x="4572000" y="3886200"/>
            <a:ext cx="0" cy="1219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3" idx="3"/>
          </p:cNvCxnSpPr>
          <p:nvPr/>
        </p:nvCxnSpPr>
        <p:spPr>
          <a:xfrm>
            <a:off x="5486400" y="3352800"/>
            <a:ext cx="1219200" cy="152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3" idx="1"/>
          </p:cNvCxnSpPr>
          <p:nvPr/>
        </p:nvCxnSpPr>
        <p:spPr>
          <a:xfrm flipH="1">
            <a:off x="2362200" y="3352800"/>
            <a:ext cx="12954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3962400" y="5333999"/>
            <a:ext cx="1524000" cy="97479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6934200" y="3200400"/>
            <a:ext cx="1752600" cy="838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609600" y="3029634"/>
            <a:ext cx="1600200" cy="8565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762000" y="32004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Palliative Care Team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7158251" y="3342563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Chaplain Services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4114800" y="5385463"/>
            <a:ext cx="12425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Speech Language Pathology</a:t>
            </a:r>
            <a:endParaRPr lang="en-US" dirty="0"/>
          </a:p>
        </p:txBody>
      </p:sp>
      <p:cxnSp>
        <p:nvCxnSpPr>
          <p:cNvPr id="41" name="Straight Arrow Connector 40"/>
          <p:cNvCxnSpPr/>
          <p:nvPr/>
        </p:nvCxnSpPr>
        <p:spPr>
          <a:xfrm flipH="1">
            <a:off x="3124200" y="3886200"/>
            <a:ext cx="990600" cy="15479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1447800" y="5715000"/>
            <a:ext cx="1828800" cy="59379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1600200" y="582723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Pharmacy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26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Medical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Anemia, Unspecified</a:t>
            </a:r>
          </a:p>
          <a:p>
            <a:r>
              <a:rPr lang="en-US" dirty="0" smtClean="0"/>
              <a:t>Abdominal Aortic Aneurysm without rupture</a:t>
            </a:r>
          </a:p>
          <a:p>
            <a:r>
              <a:rPr lang="en-US" dirty="0" smtClean="0"/>
              <a:t>Stage IV Chronic Kidney Disease</a:t>
            </a:r>
          </a:p>
          <a:p>
            <a:r>
              <a:rPr lang="en-US" dirty="0" smtClean="0"/>
              <a:t>Coronary Artery Disease with Myocardial Infarct</a:t>
            </a:r>
          </a:p>
          <a:p>
            <a:r>
              <a:rPr lang="en-US" dirty="0" smtClean="0"/>
              <a:t>Gout</a:t>
            </a:r>
          </a:p>
          <a:p>
            <a:r>
              <a:rPr lang="en-US" dirty="0" smtClean="0"/>
              <a:t>Type 2 Diabetes Mellitus</a:t>
            </a:r>
          </a:p>
          <a:p>
            <a:r>
              <a:rPr lang="en-US" dirty="0" smtClean="0"/>
              <a:t>Hyperlipidemia</a:t>
            </a:r>
          </a:p>
          <a:p>
            <a:r>
              <a:rPr lang="en-US" dirty="0" smtClean="0"/>
              <a:t>Hypertension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195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Thank You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Questions?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02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458200" cy="52578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4800" dirty="0" smtClean="0"/>
              <a:t>1. </a:t>
            </a:r>
            <a:r>
              <a:rPr lang="en-US" sz="4800" dirty="0" err="1" smtClean="0"/>
              <a:t>Nelms</a:t>
            </a:r>
            <a:r>
              <a:rPr lang="en-US" sz="4800" dirty="0" smtClean="0"/>
              <a:t>, M, </a:t>
            </a:r>
            <a:r>
              <a:rPr lang="en-US" sz="4800" dirty="0" err="1" smtClean="0"/>
              <a:t>Sucher</a:t>
            </a:r>
            <a:r>
              <a:rPr lang="en-US" sz="4800" dirty="0" smtClean="0"/>
              <a:t>, K.P, Lacey K. </a:t>
            </a:r>
            <a:r>
              <a:rPr lang="en-US" sz="4800" i="1" dirty="0" smtClean="0"/>
              <a:t>Nutrition Therapy and Pathophysiology</a:t>
            </a:r>
            <a:r>
              <a:rPr lang="en-US" sz="4800" dirty="0" smtClean="0"/>
              <a:t>. Boston, MA: Cengage Learning; 2014.</a:t>
            </a:r>
          </a:p>
          <a:p>
            <a:pPr marL="0" indent="0">
              <a:buNone/>
            </a:pPr>
            <a:r>
              <a:rPr lang="en-US" sz="4800" dirty="0" smtClean="0"/>
              <a:t>2. Escott-Stump, S. </a:t>
            </a:r>
            <a:r>
              <a:rPr lang="en-US" sz="4800" i="1" dirty="0" smtClean="0"/>
              <a:t>Nutrition &amp; Diagnosis-Related Care</a:t>
            </a:r>
            <a:r>
              <a:rPr lang="en-US" sz="4800" dirty="0" smtClean="0"/>
              <a:t>. Philadelphia, PA: Wolters Kluwer; 2015. </a:t>
            </a:r>
          </a:p>
          <a:p>
            <a:pPr marL="0" indent="0">
              <a:buNone/>
            </a:pPr>
            <a:r>
              <a:rPr lang="en-US" sz="4800" dirty="0" smtClean="0"/>
              <a:t>3. Pulmonary Edema. </a:t>
            </a:r>
            <a:r>
              <a:rPr lang="en-US" sz="4800" u="sng" dirty="0" smtClean="0">
                <a:hlinkClick r:id="rId3"/>
              </a:rPr>
              <a:t>https://medlineplus.gov/ency/article/000140.htm</a:t>
            </a:r>
            <a:r>
              <a:rPr lang="en-US" sz="4800" dirty="0" smtClean="0"/>
              <a:t> Published 2011. Updated May 13, 2014. Accessed July 4, 2016. </a:t>
            </a:r>
          </a:p>
          <a:p>
            <a:pPr marL="0" indent="0">
              <a:buNone/>
            </a:pPr>
            <a:r>
              <a:rPr lang="en-US" sz="4800" dirty="0" smtClean="0"/>
              <a:t>4. Ming-</a:t>
            </a:r>
            <a:r>
              <a:rPr lang="en-US" sz="4800" dirty="0" err="1" smtClean="0"/>
              <a:t>Tsun</a:t>
            </a:r>
            <a:r>
              <a:rPr lang="en-US" sz="4800" dirty="0" smtClean="0"/>
              <a:t>, T, Hsiang-Chung, L, Tung-Po, H. The impact of </a:t>
            </a:r>
            <a:r>
              <a:rPr lang="en-US" sz="4800" dirty="0" err="1" smtClean="0"/>
              <a:t>malnutritional</a:t>
            </a:r>
            <a:r>
              <a:rPr lang="en-US" sz="4800" dirty="0" smtClean="0"/>
              <a:t> status on survival in elderly hemodialysis patients. </a:t>
            </a:r>
            <a:r>
              <a:rPr lang="en-US" sz="4800" i="1" dirty="0" smtClean="0"/>
              <a:t>Journal of the Chinese Medical Association</a:t>
            </a:r>
            <a:r>
              <a:rPr lang="en-US" sz="4800" dirty="0" smtClean="0"/>
              <a:t>. 2016; 79: 309-313. </a:t>
            </a:r>
          </a:p>
          <a:p>
            <a:pPr marL="0" indent="0">
              <a:buNone/>
            </a:pPr>
            <a:r>
              <a:rPr lang="en-US" sz="4800" dirty="0" smtClean="0"/>
              <a:t>5. Abdominal Aortic Aneurysm. </a:t>
            </a:r>
            <a:r>
              <a:rPr lang="en-US" sz="4800" u="sng" dirty="0" smtClean="0">
                <a:hlinkClick r:id="rId4"/>
              </a:rPr>
              <a:t>https://vascular.org/patient-resources/vascular-conditions/abdominal-aortic-aneurysm</a:t>
            </a:r>
            <a:r>
              <a:rPr lang="en-US" sz="4800" dirty="0" smtClean="0"/>
              <a:t> Accessed July 4, 2016.  </a:t>
            </a:r>
          </a:p>
          <a:p>
            <a:pPr marL="0" indent="0">
              <a:buNone/>
            </a:pPr>
            <a:r>
              <a:rPr lang="en-US" sz="4800" dirty="0" smtClean="0"/>
              <a:t>6. Eckstein, L, Adams, K. </a:t>
            </a:r>
            <a:r>
              <a:rPr lang="en-US" sz="4800" i="1" dirty="0" smtClean="0"/>
              <a:t>Pocket Resource for Nutrition Assessment 2013 Edition</a:t>
            </a:r>
            <a:r>
              <a:rPr lang="en-US" sz="4800" dirty="0" smtClean="0"/>
              <a:t>. Chicago, IL: Dietetics in Health Care Communities: A Dietetic Practice Group of the Academy of Nutrition and Dietetics; 2013.  </a:t>
            </a:r>
          </a:p>
          <a:p>
            <a:pPr marL="0" indent="0">
              <a:buNone/>
            </a:pPr>
            <a:r>
              <a:rPr lang="en-US" sz="4800" dirty="0" smtClean="0"/>
              <a:t>7. Johansen, K.L. The frail dialysis population: A growing burden for the dialysis community. </a:t>
            </a:r>
            <a:r>
              <a:rPr lang="en-US" sz="4800" i="1" dirty="0" smtClean="0"/>
              <a:t>Blood Purification</a:t>
            </a:r>
            <a:r>
              <a:rPr lang="en-US" sz="4800" dirty="0" smtClean="0"/>
              <a:t>. 2015; 40: 288-292.</a:t>
            </a:r>
          </a:p>
          <a:p>
            <a:pPr marL="0" indent="0">
              <a:buNone/>
            </a:pPr>
            <a:r>
              <a:rPr lang="en-US" sz="4800" dirty="0" smtClean="0"/>
              <a:t>8. </a:t>
            </a:r>
            <a:r>
              <a:rPr lang="en-US" sz="4800" dirty="0" err="1" smtClean="0"/>
              <a:t>McClave</a:t>
            </a:r>
            <a:r>
              <a:rPr lang="en-US" sz="4800" dirty="0" smtClean="0"/>
              <a:t>, S.A, Taylor, B.E, Martindale, R.G et al. Guidelines for the provision and assessment of nutrition support therapy in the adult critically ill patient: Society of Critical Care Medicine (SCCM) and American Society for Parenteral and Enteral Nutrition (A.S.P.E.N). </a:t>
            </a:r>
            <a:r>
              <a:rPr lang="en-US" sz="4800" i="1" dirty="0" smtClean="0"/>
              <a:t>Journal of Parenteral and Enteral Nutrition</a:t>
            </a:r>
            <a:r>
              <a:rPr lang="en-US" sz="4800" dirty="0" smtClean="0"/>
              <a:t>. 2016; 40(2): 159-211. </a:t>
            </a:r>
          </a:p>
          <a:p>
            <a:pPr marL="0" indent="0">
              <a:buNone/>
            </a:pPr>
            <a:r>
              <a:rPr lang="en-US" sz="4800" dirty="0" smtClean="0"/>
              <a:t>9. </a:t>
            </a:r>
            <a:r>
              <a:rPr lang="en-US" sz="4800" dirty="0" err="1" smtClean="0"/>
              <a:t>Pronsky</a:t>
            </a:r>
            <a:r>
              <a:rPr lang="en-US" sz="4800" dirty="0" smtClean="0"/>
              <a:t>, Z.M, Crowe, J.P. </a:t>
            </a:r>
            <a:r>
              <a:rPr lang="en-US" sz="4800" i="1" dirty="0" smtClean="0"/>
              <a:t>Food Medication Interactions</a:t>
            </a:r>
            <a:r>
              <a:rPr lang="en-US" sz="4800" dirty="0" smtClean="0"/>
              <a:t>. </a:t>
            </a:r>
            <a:r>
              <a:rPr lang="en-US" sz="4800" dirty="0" err="1" smtClean="0"/>
              <a:t>Birchrunville</a:t>
            </a:r>
            <a:r>
              <a:rPr lang="en-US" sz="4800" dirty="0" smtClean="0"/>
              <a:t>, PA: Food Medication Interactions; 2010. </a:t>
            </a:r>
          </a:p>
          <a:p>
            <a:pPr marL="0" indent="0">
              <a:buNone/>
            </a:pPr>
            <a:r>
              <a:rPr lang="en-US" sz="4800" dirty="0" smtClean="0"/>
              <a:t>10. </a:t>
            </a:r>
            <a:r>
              <a:rPr lang="en-US" sz="4800" dirty="0" err="1" smtClean="0"/>
              <a:t>Pagana</a:t>
            </a:r>
            <a:r>
              <a:rPr lang="en-US" sz="4800" dirty="0" smtClean="0"/>
              <a:t>, K.D, </a:t>
            </a:r>
            <a:r>
              <a:rPr lang="en-US" sz="4800" dirty="0" err="1" smtClean="0"/>
              <a:t>Pagana</a:t>
            </a:r>
            <a:r>
              <a:rPr lang="en-US" sz="4800" dirty="0" smtClean="0"/>
              <a:t>, T.J. </a:t>
            </a:r>
            <a:r>
              <a:rPr lang="en-US" sz="4800" i="1" dirty="0" smtClean="0"/>
              <a:t>Mosby’s Diagnostic &amp; Laboratory Test Reference</a:t>
            </a:r>
            <a:r>
              <a:rPr lang="en-US" sz="4800" dirty="0" smtClean="0"/>
              <a:t>. St. Louis, MO: Elsevier Mosby; 2011.</a:t>
            </a:r>
          </a:p>
          <a:p>
            <a:pPr marL="0" indent="0">
              <a:buNone/>
            </a:pPr>
            <a:r>
              <a:rPr lang="en-US" sz="4800" dirty="0" smtClean="0"/>
              <a:t>11. HAMWI Formula for Ideal Body Weight. </a:t>
            </a:r>
            <a:r>
              <a:rPr lang="en-US" sz="4800" i="1" dirty="0" smtClean="0"/>
              <a:t>HAMWI Formula for Ideal Body Weight</a:t>
            </a:r>
            <a:r>
              <a:rPr lang="en-US" sz="4800" dirty="0" smtClean="0"/>
              <a:t>. http://www.csun.edu/~cjh78264/diabetes/pages/page32.html Accessed July 15, 2016.</a:t>
            </a:r>
          </a:p>
          <a:p>
            <a:pPr marL="0" indent="0">
              <a:buNone/>
            </a:pPr>
            <a:r>
              <a:rPr lang="en-US" sz="4800" dirty="0" smtClean="0"/>
              <a:t>12. WHO: Global Database on Body Mass Index. </a:t>
            </a:r>
            <a:r>
              <a:rPr lang="en-US" sz="4800" i="1" dirty="0" smtClean="0"/>
              <a:t>WHO: Global Database on Body Mass Index</a:t>
            </a:r>
            <a:r>
              <a:rPr lang="en-US" sz="4800" dirty="0" smtClean="0"/>
              <a:t>. http://apps.who.int/bmi/index.jsp?intropage=intro_3.html Accessed July 15, 2016.</a:t>
            </a:r>
          </a:p>
          <a:p>
            <a:pPr marL="0" indent="0">
              <a:buNone/>
            </a:pPr>
            <a:r>
              <a:rPr lang="en-US" sz="4800" dirty="0" smtClean="0"/>
              <a:t>13. Chronic Kidney Disease (CKD) Stage 5 Dialysis. </a:t>
            </a:r>
            <a:r>
              <a:rPr lang="en-US" sz="4800" i="1" dirty="0" smtClean="0"/>
              <a:t>AND Nutrition Care Manual</a:t>
            </a:r>
            <a:r>
              <a:rPr lang="en-US" sz="4800" dirty="0" smtClean="0"/>
              <a:t>. </a:t>
            </a:r>
            <a:r>
              <a:rPr lang="en-US" sz="4800" u="sng" dirty="0" smtClean="0">
                <a:hlinkClick r:id="rId5"/>
              </a:rPr>
              <a:t>https://www.nutritioncaremanual.org/topic.cfm?ncm_category_id=1&amp;ncm_toc_id=255666</a:t>
            </a:r>
            <a:r>
              <a:rPr lang="en-US" sz="4800" dirty="0" smtClean="0"/>
              <a:t> Accessed July 14, 2016.</a:t>
            </a:r>
          </a:p>
          <a:p>
            <a:pPr marL="0" indent="0">
              <a:buNone/>
            </a:pPr>
            <a:r>
              <a:rPr lang="en-US" sz="4800" dirty="0" smtClean="0"/>
              <a:t>14. Acute Renal Failure. </a:t>
            </a:r>
            <a:r>
              <a:rPr lang="en-US" sz="4800" i="1" dirty="0" smtClean="0"/>
              <a:t>AND Nutrition Care Manual</a:t>
            </a:r>
            <a:r>
              <a:rPr lang="en-US" sz="4800" dirty="0" smtClean="0"/>
              <a:t>. </a:t>
            </a:r>
            <a:r>
              <a:rPr lang="en-US" sz="4800" u="sng" dirty="0" smtClean="0">
                <a:hlinkClick r:id="rId6"/>
              </a:rPr>
              <a:t>https://www.nutritioncaremanual.org/topic.cfm?ncm_category_id=1&amp;lv1=5537&amp;lv2=23011&amp;ncm_toc_id=23011&amp;ncm_heading=&amp;</a:t>
            </a:r>
            <a:r>
              <a:rPr lang="en-US" sz="4800" dirty="0" smtClean="0"/>
              <a:t> Accessed July 14, 2016.</a:t>
            </a:r>
          </a:p>
          <a:p>
            <a:pPr marL="0" indent="0">
              <a:buNone/>
            </a:pPr>
            <a:r>
              <a:rPr lang="en-US" sz="4800" dirty="0" smtClean="0"/>
              <a:t>15. Abbott Nutrition Product Reference 2015-2016</a:t>
            </a:r>
          </a:p>
          <a:p>
            <a:pPr marL="0" indent="0">
              <a:buNone/>
            </a:pPr>
            <a:r>
              <a:rPr lang="en-US" sz="4800" dirty="0" smtClean="0"/>
              <a:t>16. </a:t>
            </a:r>
            <a:r>
              <a:rPr lang="en-US" sz="4800" dirty="0" err="1" smtClean="0"/>
              <a:t>Nutric</a:t>
            </a:r>
            <a:r>
              <a:rPr lang="en-US" sz="4800" dirty="0" smtClean="0"/>
              <a:t> Score Assessment Tool. </a:t>
            </a:r>
            <a:r>
              <a:rPr lang="en-US" sz="4800" i="1" dirty="0" smtClean="0"/>
              <a:t>Critical Care Nutrition. </a:t>
            </a:r>
            <a:r>
              <a:rPr lang="en-US" sz="4800" u="sng" dirty="0" smtClean="0">
                <a:hlinkClick r:id="rId7"/>
              </a:rPr>
              <a:t>www.criticalcarenutrition.com</a:t>
            </a:r>
            <a:r>
              <a:rPr lang="en-US" sz="4800" dirty="0" smtClean="0"/>
              <a:t> Updated December 16, 2015. Accessed July 1, 2016.</a:t>
            </a:r>
          </a:p>
          <a:p>
            <a:pPr marL="0" indent="0">
              <a:buNone/>
            </a:pPr>
            <a:r>
              <a:rPr lang="en-US" sz="4800" dirty="0" smtClean="0"/>
              <a:t>17. </a:t>
            </a:r>
            <a:r>
              <a:rPr lang="en-US" sz="4800" dirty="0" err="1" smtClean="0"/>
              <a:t>Doorduijn</a:t>
            </a:r>
            <a:r>
              <a:rPr lang="en-US" sz="4800" dirty="0" smtClean="0"/>
              <a:t>, A.S, van </a:t>
            </a:r>
            <a:r>
              <a:rPr lang="en-US" sz="4800" dirty="0" err="1" smtClean="0"/>
              <a:t>Gameren</a:t>
            </a:r>
            <a:r>
              <a:rPr lang="en-US" sz="4800" dirty="0" smtClean="0"/>
              <a:t>, Y, </a:t>
            </a:r>
            <a:r>
              <a:rPr lang="en-US" sz="4800" dirty="0" err="1" smtClean="0"/>
              <a:t>Vasse</a:t>
            </a:r>
            <a:r>
              <a:rPr lang="en-US" sz="4800" dirty="0" smtClean="0"/>
              <a:t>, E, de </a:t>
            </a:r>
            <a:r>
              <a:rPr lang="en-US" sz="4800" dirty="0" err="1" smtClean="0"/>
              <a:t>Roos</a:t>
            </a:r>
            <a:r>
              <a:rPr lang="en-US" sz="4800" dirty="0" smtClean="0"/>
              <a:t>, N.M. At You Request room service dining improves patient satisfaction, maintains nutritional status, and offers opportunities to improve intake. </a:t>
            </a:r>
            <a:r>
              <a:rPr lang="en-US" sz="4800" i="1" dirty="0" smtClean="0"/>
              <a:t>Clinical Nutrition</a:t>
            </a:r>
            <a:r>
              <a:rPr lang="en-US" sz="4800" dirty="0" smtClean="0"/>
              <a:t>. 2015. </a:t>
            </a:r>
          </a:p>
          <a:p>
            <a:pPr marL="0" indent="0">
              <a:buNone/>
            </a:pPr>
            <a:r>
              <a:rPr lang="en-US" sz="4800" dirty="0" smtClean="0"/>
              <a:t>18. </a:t>
            </a:r>
            <a:r>
              <a:rPr lang="en-US" sz="4800" dirty="0" err="1" smtClean="0"/>
              <a:t>Cangelosi</a:t>
            </a:r>
            <a:r>
              <a:rPr lang="en-US" sz="4800" dirty="0" smtClean="0"/>
              <a:t>, M.J, </a:t>
            </a:r>
            <a:r>
              <a:rPr lang="en-US" sz="4800" dirty="0" err="1" smtClean="0"/>
              <a:t>Rodday</a:t>
            </a:r>
            <a:r>
              <a:rPr lang="en-US" sz="4800" dirty="0" smtClean="0"/>
              <a:t>, A.M, Saunders, T, Cohen, J.T. Evaluation of the economic burden of diseases associated with poor nutrition status. </a:t>
            </a:r>
            <a:r>
              <a:rPr lang="en-US" sz="4800" i="1" dirty="0" smtClean="0"/>
              <a:t>Journal of Parenteral and Enteral Nutrition</a:t>
            </a:r>
            <a:r>
              <a:rPr lang="en-US" sz="4800" dirty="0" smtClean="0"/>
              <a:t>. 2014; 38(2): 35S-41S.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79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Admitting Diagnoses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Unstable Angina</a:t>
            </a:r>
          </a:p>
          <a:p>
            <a:r>
              <a:rPr lang="en-US" sz="3600" dirty="0" smtClean="0"/>
              <a:t>Volume overload</a:t>
            </a:r>
          </a:p>
          <a:p>
            <a:r>
              <a:rPr lang="en-US" sz="3600" dirty="0" smtClean="0"/>
              <a:t>End Stage Renal Disease</a:t>
            </a:r>
          </a:p>
          <a:p>
            <a:r>
              <a:rPr lang="en-US" sz="3600" dirty="0" smtClean="0"/>
              <a:t>Hyperkalemia</a:t>
            </a:r>
          </a:p>
          <a:p>
            <a:r>
              <a:rPr lang="en-US" sz="3600" dirty="0" smtClean="0"/>
              <a:t>Metabolic Acidosis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8550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Additional Diagnoses During Hospital Stay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400" dirty="0" smtClean="0"/>
              <a:t>Respiratory Acidosis</a:t>
            </a:r>
          </a:p>
          <a:p>
            <a:r>
              <a:rPr lang="en-US" sz="3400" dirty="0" smtClean="0"/>
              <a:t>Pulmonary Edema</a:t>
            </a:r>
          </a:p>
          <a:p>
            <a:r>
              <a:rPr lang="en-US" sz="3400" dirty="0" smtClean="0"/>
              <a:t>Hypoxic Respiratory Failure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15795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Nutrition Screening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consult triggers per MSI</a:t>
            </a:r>
          </a:p>
          <a:p>
            <a:r>
              <a:rPr lang="en-US" dirty="0" smtClean="0"/>
              <a:t>Initial consult put in by nephrology for the following reasons: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ow albumin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hronic </a:t>
            </a:r>
            <a:r>
              <a:rPr lang="en-US" dirty="0"/>
              <a:t>pressure </a:t>
            </a:r>
            <a:r>
              <a:rPr lang="en-US" dirty="0" smtClean="0"/>
              <a:t>ulcers 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nstable angina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lderly </a:t>
            </a:r>
            <a:r>
              <a:rPr lang="en-US" dirty="0"/>
              <a:t>individual with renal </a:t>
            </a:r>
            <a:r>
              <a:rPr lang="en-US" dirty="0" smtClean="0"/>
              <a:t>needs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95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Subjective Global Assessment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Weight stable = 0 points</a:t>
            </a:r>
          </a:p>
          <a:p>
            <a:r>
              <a:rPr lang="en-US" dirty="0" smtClean="0"/>
              <a:t>Significant appetite/intake changes = 2 points</a:t>
            </a:r>
          </a:p>
          <a:p>
            <a:r>
              <a:rPr lang="en-US" dirty="0" smtClean="0"/>
              <a:t>Nutrition needs are met by diet + oral supplements = 1 point</a:t>
            </a:r>
          </a:p>
          <a:p>
            <a:r>
              <a:rPr lang="en-US" dirty="0" smtClean="0"/>
              <a:t>Chewing issues = 1 point</a:t>
            </a:r>
          </a:p>
          <a:p>
            <a:r>
              <a:rPr lang="en-US" dirty="0" smtClean="0"/>
              <a:t>Swallowing issues = 2 points</a:t>
            </a:r>
          </a:p>
          <a:p>
            <a:r>
              <a:rPr lang="en-US" dirty="0" smtClean="0"/>
              <a:t>Nausea issues greater than 3 days = 1 point</a:t>
            </a:r>
          </a:p>
          <a:p>
            <a:r>
              <a:rPr lang="en-US" dirty="0" smtClean="0"/>
              <a:t>No diarrhea issues greater than 3 days = 0 points</a:t>
            </a:r>
          </a:p>
        </p:txBody>
      </p:sp>
    </p:spTree>
    <p:extLst>
      <p:ext uri="{BB962C8B-B14F-4D97-AF65-F5344CB8AC3E}">
        <p14:creationId xmlns:p14="http://schemas.microsoft.com/office/powerpoint/2010/main" val="56628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r>
              <a:rPr lang="en-US" dirty="0" smtClean="0"/>
              <a:t>Functional capacity does not interfere with nutrition status = 0 points</a:t>
            </a:r>
          </a:p>
          <a:p>
            <a:r>
              <a:rPr lang="en-US" dirty="0" smtClean="0"/>
              <a:t>Patient with significant metabolic stress = 2 points</a:t>
            </a:r>
          </a:p>
          <a:p>
            <a:r>
              <a:rPr lang="en-US" dirty="0" smtClean="0"/>
              <a:t>Positive signs of protein-calorie malnutrition and/or nutrient deficits/excesses = 2 points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sz="4400" b="1" dirty="0" smtClean="0"/>
              <a:t>Total = 11 points</a:t>
            </a:r>
          </a:p>
        </p:txBody>
      </p:sp>
    </p:spTree>
    <p:extLst>
      <p:ext uri="{BB962C8B-B14F-4D97-AF65-F5344CB8AC3E}">
        <p14:creationId xmlns:p14="http://schemas.microsoft.com/office/powerpoint/2010/main" val="170633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Nutrition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Veteran’s total compiled SGA rating is </a:t>
            </a:r>
            <a:r>
              <a:rPr lang="en-US" dirty="0" smtClean="0">
                <a:latin typeface="Times New Roman"/>
                <a:cs typeface="Times New Roman"/>
              </a:rPr>
              <a:t>≥ </a:t>
            </a:r>
            <a:r>
              <a:rPr lang="en-US" dirty="0" smtClean="0">
                <a:cs typeface="Arial" panose="020B0604020202020204" pitchFamily="34" charset="0"/>
              </a:rPr>
              <a:t>6, which indicates a </a:t>
            </a:r>
            <a:r>
              <a:rPr lang="en-US" b="1" dirty="0" smtClean="0">
                <a:cs typeface="Arial" panose="020B0604020202020204" pitchFamily="34" charset="0"/>
              </a:rPr>
              <a:t>GREATER RISK </a:t>
            </a:r>
            <a:r>
              <a:rPr lang="en-US" dirty="0" smtClean="0">
                <a:cs typeface="Arial" panose="020B0604020202020204" pitchFamily="34" charset="0"/>
              </a:rPr>
              <a:t>of malnutrition and completion of a comprehensive nutrition assessment is warranted to determine nutritional status.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766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2357</TotalTime>
  <Words>1873</Words>
  <Application>Microsoft Office PowerPoint</Application>
  <PresentationFormat>On-screen Show (4:3)</PresentationFormat>
  <Paragraphs>427</Paragraphs>
  <Slides>31</Slides>
  <Notes>31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Clinical Case Study Veterans Affairs Medical Center Oklahoma City, Oklahoma </vt:lpstr>
      <vt:lpstr>Veteran Admission Data</vt:lpstr>
      <vt:lpstr>Past Medical History</vt:lpstr>
      <vt:lpstr>Admitting Diagnoses</vt:lpstr>
      <vt:lpstr>Additional Diagnoses During Hospital Stay</vt:lpstr>
      <vt:lpstr>Nutrition Screening</vt:lpstr>
      <vt:lpstr>Subjective Global Assessment Results</vt:lpstr>
      <vt:lpstr>PowerPoint Presentation</vt:lpstr>
      <vt:lpstr>Nutrition Assessment</vt:lpstr>
      <vt:lpstr>Anthropometric Measurements</vt:lpstr>
      <vt:lpstr>Food/Nutrition Related History</vt:lpstr>
      <vt:lpstr>Biochemical Data</vt:lpstr>
      <vt:lpstr>Medications of Significance </vt:lpstr>
      <vt:lpstr>Additional Treatments, Procedures, and Consults</vt:lpstr>
      <vt:lpstr>Nutrition-Focused Physical Findings</vt:lpstr>
      <vt:lpstr>Estimated Nutrition Requirements </vt:lpstr>
      <vt:lpstr>Nutrition Prescriptions/Diet Orders</vt:lpstr>
      <vt:lpstr>Nutrition Prescriptions/Diet Orders</vt:lpstr>
      <vt:lpstr>Initial Nutrition Diagnosis &amp; Etiologies </vt:lpstr>
      <vt:lpstr>Initial Nutrition Interventions</vt:lpstr>
      <vt:lpstr>Initial Monitoring and Evaluation</vt:lpstr>
      <vt:lpstr>Follow-Up 1 Nutrition Diagnosis &amp; Etiology</vt:lpstr>
      <vt:lpstr>Follow-Up 1 Nutrition Interventions</vt:lpstr>
      <vt:lpstr>Follow-Up 1 Monitoring and Evaluation</vt:lpstr>
      <vt:lpstr>Follow-Up 2 Nutrition Diagnosis &amp; Etiology</vt:lpstr>
      <vt:lpstr>Follow-Up 2 Nutrition Interventions</vt:lpstr>
      <vt:lpstr>Follow-Up 2 Monitoring and Evaluation</vt:lpstr>
      <vt:lpstr>Economic Outcomes of MNT</vt:lpstr>
      <vt:lpstr>Role within the Health Care Team</vt:lpstr>
      <vt:lpstr>Thank You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Clinical Case Study Veterans Affairs Medical Center Oklahoma City, Oklahoma</dc:title>
  <dc:creator>Allison</dc:creator>
  <cp:lastModifiedBy>Allison</cp:lastModifiedBy>
  <cp:revision>26</cp:revision>
  <cp:lastPrinted>2016-07-24T15:18:17Z</cp:lastPrinted>
  <dcterms:created xsi:type="dcterms:W3CDTF">2016-07-17T18:01:01Z</dcterms:created>
  <dcterms:modified xsi:type="dcterms:W3CDTF">2016-07-25T02:33:34Z</dcterms:modified>
</cp:coreProperties>
</file>